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0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07" r:id="rId1"/>
  </p:sldMasterIdLst>
  <p:notesMasterIdLst>
    <p:notesMasterId r:id="rId18"/>
  </p:notesMasterIdLst>
  <p:sldIdLst>
    <p:sldId id="398" r:id="rId2"/>
    <p:sldId id="399" r:id="rId3"/>
    <p:sldId id="365" r:id="rId4"/>
    <p:sldId id="367" r:id="rId5"/>
    <p:sldId id="369" r:id="rId6"/>
    <p:sldId id="370" r:id="rId7"/>
    <p:sldId id="371" r:id="rId8"/>
    <p:sldId id="372" r:id="rId9"/>
    <p:sldId id="388" r:id="rId10"/>
    <p:sldId id="389" r:id="rId11"/>
    <p:sldId id="373" r:id="rId12"/>
    <p:sldId id="401" r:id="rId13"/>
    <p:sldId id="375" r:id="rId14"/>
    <p:sldId id="402" r:id="rId15"/>
    <p:sldId id="386" r:id="rId16"/>
    <p:sldId id="400" r:id="rId17"/>
  </p:sldIdLst>
  <p:sldSz cx="9144000" cy="6858000" type="screen4x3"/>
  <p:notesSz cx="6858000" cy="9144000"/>
  <p:defaultTextStyle>
    <a:defPPr>
      <a:defRPr lang="en-AU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10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10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10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10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10" charset="0"/>
        <a:ea typeface="+mn-ea"/>
        <a:cs typeface="+mn-cs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pitchFamily="-110" charset="0"/>
        <a:ea typeface="+mn-ea"/>
        <a:cs typeface="+mn-cs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pitchFamily="-110" charset="0"/>
        <a:ea typeface="+mn-ea"/>
        <a:cs typeface="+mn-cs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pitchFamily="-110" charset="0"/>
        <a:ea typeface="+mn-ea"/>
        <a:cs typeface="+mn-cs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pitchFamily="-110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E0A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7494" autoAdjust="0"/>
  </p:normalViewPr>
  <p:slideViewPr>
    <p:cSldViewPr>
      <p:cViewPr varScale="1">
        <p:scale>
          <a:sx n="66" d="100"/>
          <a:sy n="66" d="100"/>
        </p:scale>
        <p:origin x="636" y="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118" d="100"/>
          <a:sy n="118" d="100"/>
        </p:scale>
        <p:origin x="-2368" y="-11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5BF5A67-A8F3-FF48-B796-F77A75A6BA16}" type="doc">
      <dgm:prSet loTypeId="urn:microsoft.com/office/officeart/2005/8/layout/list1" loCatId="list" qsTypeId="urn:microsoft.com/office/officeart/2005/8/quickstyle/simple4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626EAF1D-B9CF-6543-80D6-CD34D877251F}">
      <dgm:prSet/>
      <dgm:spPr/>
      <dgm:t>
        <a:bodyPr/>
        <a:lstStyle/>
        <a:p>
          <a:pPr rtl="0"/>
          <a:r>
            <a:rPr lang="en-US" b="1" dirty="0" smtClean="0">
              <a:solidFill>
                <a:schemeClr val="bg1"/>
              </a:solidFill>
              <a:latin typeface="+mj-lt"/>
            </a:rPr>
            <a:t>Involves clients, application servers, and a Kerberos server</a:t>
          </a:r>
          <a:endParaRPr lang="en-US" dirty="0">
            <a:solidFill>
              <a:schemeClr val="bg1"/>
            </a:solidFill>
            <a:latin typeface="+mj-lt"/>
          </a:endParaRPr>
        </a:p>
      </dgm:t>
    </dgm:pt>
    <dgm:pt modelId="{A9BB159F-EC41-9C41-9922-91589D80B126}" type="parTrans" cxnId="{0C20F160-9320-A24A-84E6-F7CC40837D79}">
      <dgm:prSet/>
      <dgm:spPr/>
      <dgm:t>
        <a:bodyPr/>
        <a:lstStyle/>
        <a:p>
          <a:endParaRPr lang="en-US"/>
        </a:p>
      </dgm:t>
    </dgm:pt>
    <dgm:pt modelId="{346C38AF-501F-864D-B3A3-FA02735158B5}" type="sibTrans" cxnId="{0C20F160-9320-A24A-84E6-F7CC40837D79}">
      <dgm:prSet/>
      <dgm:spPr/>
      <dgm:t>
        <a:bodyPr/>
        <a:lstStyle/>
        <a:p>
          <a:endParaRPr lang="en-US"/>
        </a:p>
      </dgm:t>
    </dgm:pt>
    <dgm:pt modelId="{858C0297-5C06-BE44-B83B-800177C3FA8E}">
      <dgm:prSet/>
      <dgm:spPr/>
      <dgm:t>
        <a:bodyPr/>
        <a:lstStyle/>
        <a:p>
          <a:pPr rtl="0"/>
          <a:r>
            <a:rPr lang="en-US" b="1" dirty="0" smtClean="0">
              <a:solidFill>
                <a:schemeClr val="bg1"/>
              </a:solidFill>
              <a:latin typeface="+mj-lt"/>
            </a:rPr>
            <a:t>Designed to counter a variety of threats to the security of a client/server dialogue</a:t>
          </a:r>
          <a:endParaRPr lang="en-US" dirty="0">
            <a:solidFill>
              <a:schemeClr val="bg1"/>
            </a:solidFill>
            <a:latin typeface="+mj-lt"/>
          </a:endParaRPr>
        </a:p>
      </dgm:t>
    </dgm:pt>
    <dgm:pt modelId="{BFCE1E65-48AB-EA4F-B662-FD43E94611D9}" type="parTrans" cxnId="{09E883E6-6A93-9144-B8BE-4AC4CC3E931E}">
      <dgm:prSet/>
      <dgm:spPr/>
      <dgm:t>
        <a:bodyPr/>
        <a:lstStyle/>
        <a:p>
          <a:endParaRPr lang="en-US"/>
        </a:p>
      </dgm:t>
    </dgm:pt>
    <dgm:pt modelId="{C01E7C34-B8FA-B84E-BF6D-19D5B2A12904}" type="sibTrans" cxnId="{09E883E6-6A93-9144-B8BE-4AC4CC3E931E}">
      <dgm:prSet/>
      <dgm:spPr/>
      <dgm:t>
        <a:bodyPr/>
        <a:lstStyle/>
        <a:p>
          <a:endParaRPr lang="en-US"/>
        </a:p>
      </dgm:t>
    </dgm:pt>
    <dgm:pt modelId="{59D18C68-9569-2840-94F3-4F93A8248AAB}">
      <dgm:prSet/>
      <dgm:spPr/>
      <dgm:t>
        <a:bodyPr/>
        <a:lstStyle/>
        <a:p>
          <a:pPr rtl="0"/>
          <a:r>
            <a:rPr lang="en-US" b="1" dirty="0" smtClean="0">
              <a:solidFill>
                <a:schemeClr val="bg1"/>
              </a:solidFill>
              <a:latin typeface="+mj-lt"/>
            </a:rPr>
            <a:t>Obvious security risk is impersonation</a:t>
          </a:r>
          <a:endParaRPr lang="en-US" dirty="0">
            <a:solidFill>
              <a:schemeClr val="bg1"/>
            </a:solidFill>
            <a:latin typeface="+mj-lt"/>
          </a:endParaRPr>
        </a:p>
      </dgm:t>
    </dgm:pt>
    <dgm:pt modelId="{DE6150DA-BB5E-8147-AAF2-939361B32C24}" type="parTrans" cxnId="{A1976974-74BC-9043-B4CE-5735F90DBA25}">
      <dgm:prSet/>
      <dgm:spPr/>
      <dgm:t>
        <a:bodyPr/>
        <a:lstStyle/>
        <a:p>
          <a:endParaRPr lang="en-US"/>
        </a:p>
      </dgm:t>
    </dgm:pt>
    <dgm:pt modelId="{CEBBF828-85F5-8D4F-9A07-5EA2737EC3C1}" type="sibTrans" cxnId="{A1976974-74BC-9043-B4CE-5735F90DBA25}">
      <dgm:prSet/>
      <dgm:spPr/>
      <dgm:t>
        <a:bodyPr/>
        <a:lstStyle/>
        <a:p>
          <a:endParaRPr lang="en-US"/>
        </a:p>
      </dgm:t>
    </dgm:pt>
    <dgm:pt modelId="{A2807E85-3CEF-EE48-A404-CF01608E490C}">
      <dgm:prSet/>
      <dgm:spPr/>
      <dgm:t>
        <a:bodyPr/>
        <a:lstStyle/>
        <a:p>
          <a:pPr rtl="0"/>
          <a:r>
            <a:rPr lang="en-US" b="1" dirty="0" smtClean="0">
              <a:solidFill>
                <a:schemeClr val="bg1"/>
              </a:solidFill>
              <a:latin typeface="+mj-lt"/>
            </a:rPr>
            <a:t>Servers must be able to confirm the identities of clients who request service</a:t>
          </a:r>
          <a:endParaRPr lang="en-US" dirty="0">
            <a:solidFill>
              <a:schemeClr val="bg1"/>
            </a:solidFill>
            <a:latin typeface="+mj-lt"/>
          </a:endParaRPr>
        </a:p>
      </dgm:t>
    </dgm:pt>
    <dgm:pt modelId="{1674E425-EFD6-3249-9345-68DAA87E7D22}" type="parTrans" cxnId="{9C9EBC20-DA73-F449-A3A3-D8682EAAB57E}">
      <dgm:prSet/>
      <dgm:spPr/>
      <dgm:t>
        <a:bodyPr/>
        <a:lstStyle/>
        <a:p>
          <a:endParaRPr lang="en-US"/>
        </a:p>
      </dgm:t>
    </dgm:pt>
    <dgm:pt modelId="{1AC240B8-B856-E346-A2AC-208627F01F2E}" type="sibTrans" cxnId="{9C9EBC20-DA73-F449-A3A3-D8682EAAB57E}">
      <dgm:prSet/>
      <dgm:spPr/>
      <dgm:t>
        <a:bodyPr/>
        <a:lstStyle/>
        <a:p>
          <a:endParaRPr lang="en-US"/>
        </a:p>
      </dgm:t>
    </dgm:pt>
    <dgm:pt modelId="{E00E328F-358C-D94F-A3D7-3C20A16B0050}">
      <dgm:prSet/>
      <dgm:spPr/>
      <dgm:t>
        <a:bodyPr/>
        <a:lstStyle/>
        <a:p>
          <a:pPr algn="ctr" rtl="0"/>
          <a:r>
            <a:rPr lang="en-US" b="1" dirty="0" smtClean="0">
              <a:solidFill>
                <a:schemeClr val="bg1"/>
              </a:solidFill>
              <a:latin typeface="+mj-lt"/>
            </a:rPr>
            <a:t>Use an Authentication Server (AS) </a:t>
          </a:r>
          <a:endParaRPr lang="en-US" dirty="0">
            <a:solidFill>
              <a:schemeClr val="bg1"/>
            </a:solidFill>
            <a:latin typeface="+mj-lt"/>
          </a:endParaRPr>
        </a:p>
      </dgm:t>
    </dgm:pt>
    <dgm:pt modelId="{25D0A026-BB8B-A948-B2CC-FBC7A9C8D528}" type="parTrans" cxnId="{A5B78887-BB16-7D41-97BF-DA0F81FABABC}">
      <dgm:prSet/>
      <dgm:spPr/>
      <dgm:t>
        <a:bodyPr/>
        <a:lstStyle/>
        <a:p>
          <a:endParaRPr lang="en-US"/>
        </a:p>
      </dgm:t>
    </dgm:pt>
    <dgm:pt modelId="{2A2C0767-DFB5-9E44-B301-0F6E8B3E6771}" type="sibTrans" cxnId="{A5B78887-BB16-7D41-97BF-DA0F81FABABC}">
      <dgm:prSet/>
      <dgm:spPr/>
      <dgm:t>
        <a:bodyPr/>
        <a:lstStyle/>
        <a:p>
          <a:endParaRPr lang="en-US"/>
        </a:p>
      </dgm:t>
    </dgm:pt>
    <dgm:pt modelId="{BFDAAECC-1EE1-1F42-BAB5-CDF5D1617713}">
      <dgm:prSet/>
      <dgm:spPr/>
      <dgm:t>
        <a:bodyPr/>
        <a:lstStyle/>
        <a:p>
          <a:pPr rtl="0"/>
          <a:r>
            <a:rPr lang="en-US" b="1" dirty="0" smtClean="0">
              <a:solidFill>
                <a:schemeClr val="bg1"/>
              </a:solidFill>
              <a:latin typeface="+mj-lt"/>
            </a:rPr>
            <a:t>User initially negotiates with AS for identity verification</a:t>
          </a:r>
          <a:endParaRPr lang="en-US" dirty="0">
            <a:solidFill>
              <a:schemeClr val="bg1"/>
            </a:solidFill>
            <a:latin typeface="+mj-lt"/>
          </a:endParaRPr>
        </a:p>
      </dgm:t>
    </dgm:pt>
    <dgm:pt modelId="{960518E1-727A-3540-A303-B6EB1C812E38}" type="parTrans" cxnId="{FE0FBFE9-7D72-E34F-8CC8-40243FF73EAB}">
      <dgm:prSet/>
      <dgm:spPr/>
      <dgm:t>
        <a:bodyPr/>
        <a:lstStyle/>
        <a:p>
          <a:endParaRPr lang="en-US"/>
        </a:p>
      </dgm:t>
    </dgm:pt>
    <dgm:pt modelId="{ED0238B0-96BC-9B42-A5D1-92ABF7EB7B3D}" type="sibTrans" cxnId="{FE0FBFE9-7D72-E34F-8CC8-40243FF73EAB}">
      <dgm:prSet/>
      <dgm:spPr/>
      <dgm:t>
        <a:bodyPr/>
        <a:lstStyle/>
        <a:p>
          <a:endParaRPr lang="en-US"/>
        </a:p>
      </dgm:t>
    </dgm:pt>
    <dgm:pt modelId="{ECAC285F-24D7-3845-9B9D-AF4DB3458E80}">
      <dgm:prSet/>
      <dgm:spPr/>
      <dgm:t>
        <a:bodyPr/>
        <a:lstStyle/>
        <a:p>
          <a:pPr rtl="0"/>
          <a:r>
            <a:rPr lang="en-US" b="1" dirty="0" smtClean="0">
              <a:solidFill>
                <a:schemeClr val="bg1"/>
              </a:solidFill>
              <a:latin typeface="+mj-lt"/>
            </a:rPr>
            <a:t>AS verifies identity and then passes information on to an application server which will then accept service requests from the client</a:t>
          </a:r>
          <a:endParaRPr lang="en-US" dirty="0">
            <a:solidFill>
              <a:schemeClr val="bg1"/>
            </a:solidFill>
            <a:latin typeface="+mj-lt"/>
          </a:endParaRPr>
        </a:p>
      </dgm:t>
    </dgm:pt>
    <dgm:pt modelId="{DF31E82F-7456-A84A-9407-D4C8B7716871}" type="parTrans" cxnId="{6463C212-6221-E449-AC91-D1323DEF1F5B}">
      <dgm:prSet/>
      <dgm:spPr/>
      <dgm:t>
        <a:bodyPr/>
        <a:lstStyle/>
        <a:p>
          <a:endParaRPr lang="en-US"/>
        </a:p>
      </dgm:t>
    </dgm:pt>
    <dgm:pt modelId="{ED99448A-B80D-8042-AD5E-F2383D7B8532}" type="sibTrans" cxnId="{6463C212-6221-E449-AC91-D1323DEF1F5B}">
      <dgm:prSet/>
      <dgm:spPr/>
      <dgm:t>
        <a:bodyPr/>
        <a:lstStyle/>
        <a:p>
          <a:endParaRPr lang="en-US"/>
        </a:p>
      </dgm:t>
    </dgm:pt>
    <dgm:pt modelId="{9A874121-5722-5B41-95C1-DEEA9DFCBE0A}">
      <dgm:prSet/>
      <dgm:spPr/>
      <dgm:t>
        <a:bodyPr/>
        <a:lstStyle/>
        <a:p>
          <a:pPr algn="ctr" rtl="0"/>
          <a:r>
            <a:rPr lang="en-US" b="1" dirty="0" smtClean="0">
              <a:solidFill>
                <a:schemeClr val="bg1"/>
              </a:solidFill>
              <a:latin typeface="+mj-lt"/>
            </a:rPr>
            <a:t>Need to find a way to do this in a secure way</a:t>
          </a:r>
          <a:endParaRPr lang="en-US" dirty="0">
            <a:solidFill>
              <a:schemeClr val="bg1"/>
            </a:solidFill>
            <a:latin typeface="+mj-lt"/>
          </a:endParaRPr>
        </a:p>
      </dgm:t>
    </dgm:pt>
    <dgm:pt modelId="{3C6A2C2E-94BF-4447-A311-B18C34281A5F}" type="parTrans" cxnId="{BEE784AE-9DA4-374D-B007-57C3D9EBF3EB}">
      <dgm:prSet/>
      <dgm:spPr/>
      <dgm:t>
        <a:bodyPr/>
        <a:lstStyle/>
        <a:p>
          <a:endParaRPr lang="en-US"/>
        </a:p>
      </dgm:t>
    </dgm:pt>
    <dgm:pt modelId="{DC79F0D0-3934-E447-93BD-6C80F73CCCF6}" type="sibTrans" cxnId="{BEE784AE-9DA4-374D-B007-57C3D9EBF3EB}">
      <dgm:prSet/>
      <dgm:spPr/>
      <dgm:t>
        <a:bodyPr/>
        <a:lstStyle/>
        <a:p>
          <a:endParaRPr lang="en-US"/>
        </a:p>
      </dgm:t>
    </dgm:pt>
    <dgm:pt modelId="{4C1D1E9C-A23C-6246-BC87-0350F594173A}">
      <dgm:prSet/>
      <dgm:spPr/>
      <dgm:t>
        <a:bodyPr/>
        <a:lstStyle/>
        <a:p>
          <a:pPr rtl="0"/>
          <a:r>
            <a:rPr lang="en-US" b="1" dirty="0" smtClean="0">
              <a:solidFill>
                <a:schemeClr val="bg1"/>
              </a:solidFill>
              <a:latin typeface="+mj-lt"/>
            </a:rPr>
            <a:t>If client sends user’s password to the AS over the network an opponent could observe the password</a:t>
          </a:r>
          <a:endParaRPr lang="en-US" dirty="0">
            <a:solidFill>
              <a:schemeClr val="bg1"/>
            </a:solidFill>
            <a:latin typeface="+mj-lt"/>
          </a:endParaRPr>
        </a:p>
      </dgm:t>
    </dgm:pt>
    <dgm:pt modelId="{21B41E04-876F-9343-84CA-5AE030ADDAC2}" type="parTrans" cxnId="{07533837-399D-1143-8295-1F0DF787192B}">
      <dgm:prSet/>
      <dgm:spPr/>
      <dgm:t>
        <a:bodyPr/>
        <a:lstStyle/>
        <a:p>
          <a:endParaRPr lang="en-US"/>
        </a:p>
      </dgm:t>
    </dgm:pt>
    <dgm:pt modelId="{F2D15177-6E04-A244-9E9A-1B6A4612E6A5}" type="sibTrans" cxnId="{07533837-399D-1143-8295-1F0DF787192B}">
      <dgm:prSet/>
      <dgm:spPr/>
      <dgm:t>
        <a:bodyPr/>
        <a:lstStyle/>
        <a:p>
          <a:endParaRPr lang="en-US"/>
        </a:p>
      </dgm:t>
    </dgm:pt>
    <dgm:pt modelId="{292F158B-8340-A749-8231-6EA16081CFCD}">
      <dgm:prSet/>
      <dgm:spPr/>
      <dgm:t>
        <a:bodyPr/>
        <a:lstStyle/>
        <a:p>
          <a:pPr rtl="0"/>
          <a:r>
            <a:rPr lang="en-US" b="1" dirty="0" smtClean="0">
              <a:solidFill>
                <a:schemeClr val="bg1"/>
              </a:solidFill>
              <a:latin typeface="+mj-lt"/>
            </a:rPr>
            <a:t>An opponent could impersonate the AS and send a false validation</a:t>
          </a:r>
          <a:endParaRPr lang="en-AU" b="1" dirty="0">
            <a:solidFill>
              <a:schemeClr val="bg1"/>
            </a:solidFill>
            <a:latin typeface="+mj-lt"/>
          </a:endParaRPr>
        </a:p>
      </dgm:t>
    </dgm:pt>
    <dgm:pt modelId="{90E5F0D3-1E9B-A14B-8F20-1591D1EDB5D6}" type="parTrans" cxnId="{217E35F9-3349-174C-9763-944E434BCF00}">
      <dgm:prSet/>
      <dgm:spPr/>
      <dgm:t>
        <a:bodyPr/>
        <a:lstStyle/>
        <a:p>
          <a:endParaRPr lang="en-US"/>
        </a:p>
      </dgm:t>
    </dgm:pt>
    <dgm:pt modelId="{BE86941C-E971-8344-B14C-F26473EDF03F}" type="sibTrans" cxnId="{217E35F9-3349-174C-9763-944E434BCF00}">
      <dgm:prSet/>
      <dgm:spPr/>
      <dgm:t>
        <a:bodyPr/>
        <a:lstStyle/>
        <a:p>
          <a:endParaRPr lang="en-US"/>
        </a:p>
      </dgm:t>
    </dgm:pt>
    <dgm:pt modelId="{A56AA8AE-486E-2344-A757-E53F42431F03}" type="pres">
      <dgm:prSet presAssocID="{95BF5A67-A8F3-FF48-B796-F77A75A6BA16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F6EA492-F5DF-E041-97F3-83833393292B}" type="pres">
      <dgm:prSet presAssocID="{626EAF1D-B9CF-6543-80D6-CD34D877251F}" presName="parentLin" presStyleCnt="0"/>
      <dgm:spPr/>
      <dgm:t>
        <a:bodyPr/>
        <a:lstStyle/>
        <a:p>
          <a:endParaRPr lang="en-US"/>
        </a:p>
      </dgm:t>
    </dgm:pt>
    <dgm:pt modelId="{2EA91BF1-E595-7F41-B687-22226C0F197A}" type="pres">
      <dgm:prSet presAssocID="{626EAF1D-B9CF-6543-80D6-CD34D877251F}" presName="parentLeftMargin" presStyleLbl="node1" presStyleIdx="0" presStyleCnt="3"/>
      <dgm:spPr/>
      <dgm:t>
        <a:bodyPr/>
        <a:lstStyle/>
        <a:p>
          <a:endParaRPr lang="en-US"/>
        </a:p>
      </dgm:t>
    </dgm:pt>
    <dgm:pt modelId="{A1AB70A4-8EB4-904F-90E6-A172232F40F3}" type="pres">
      <dgm:prSet presAssocID="{626EAF1D-B9CF-6543-80D6-CD34D877251F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63DCFE4-1A14-384D-9534-546BD22C31E0}" type="pres">
      <dgm:prSet presAssocID="{626EAF1D-B9CF-6543-80D6-CD34D877251F}" presName="negativeSpace" presStyleCnt="0"/>
      <dgm:spPr/>
      <dgm:t>
        <a:bodyPr/>
        <a:lstStyle/>
        <a:p>
          <a:endParaRPr lang="en-US"/>
        </a:p>
      </dgm:t>
    </dgm:pt>
    <dgm:pt modelId="{896F321B-0C13-844F-B050-D4991BC7D51D}" type="pres">
      <dgm:prSet presAssocID="{626EAF1D-B9CF-6543-80D6-CD34D877251F}" presName="childText" presStyleLbl="conFgAcc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9A85A52-EF77-3A42-A3D4-A4A26C08752B}" type="pres">
      <dgm:prSet presAssocID="{346C38AF-501F-864D-B3A3-FA02735158B5}" presName="spaceBetweenRectangles" presStyleCnt="0"/>
      <dgm:spPr/>
      <dgm:t>
        <a:bodyPr/>
        <a:lstStyle/>
        <a:p>
          <a:endParaRPr lang="en-US"/>
        </a:p>
      </dgm:t>
    </dgm:pt>
    <dgm:pt modelId="{FDC9C028-0361-8B4E-B25A-22E0D9C96DFC}" type="pres">
      <dgm:prSet presAssocID="{E00E328F-358C-D94F-A3D7-3C20A16B0050}" presName="parentLin" presStyleCnt="0"/>
      <dgm:spPr/>
      <dgm:t>
        <a:bodyPr/>
        <a:lstStyle/>
        <a:p>
          <a:endParaRPr lang="en-US"/>
        </a:p>
      </dgm:t>
    </dgm:pt>
    <dgm:pt modelId="{ACFF5C1F-03F6-7641-BD6A-788189DF2D6A}" type="pres">
      <dgm:prSet presAssocID="{E00E328F-358C-D94F-A3D7-3C20A16B0050}" presName="parentLeftMargin" presStyleLbl="node1" presStyleIdx="0" presStyleCnt="3"/>
      <dgm:spPr/>
      <dgm:t>
        <a:bodyPr/>
        <a:lstStyle/>
        <a:p>
          <a:endParaRPr lang="en-US"/>
        </a:p>
      </dgm:t>
    </dgm:pt>
    <dgm:pt modelId="{7449EDCB-08C8-764D-8C45-B3E6CD987144}" type="pres">
      <dgm:prSet presAssocID="{E00E328F-358C-D94F-A3D7-3C20A16B0050}" presName="parentText" presStyleLbl="node1" presStyleIdx="1" presStyleCnt="3" custScaleX="6825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2B46FA0-5B4D-1F42-9989-02FC866B6DCE}" type="pres">
      <dgm:prSet presAssocID="{E00E328F-358C-D94F-A3D7-3C20A16B0050}" presName="negativeSpace" presStyleCnt="0"/>
      <dgm:spPr/>
      <dgm:t>
        <a:bodyPr/>
        <a:lstStyle/>
        <a:p>
          <a:endParaRPr lang="en-US"/>
        </a:p>
      </dgm:t>
    </dgm:pt>
    <dgm:pt modelId="{4BD019A3-BAC4-6B43-8A97-27583B057244}" type="pres">
      <dgm:prSet presAssocID="{E00E328F-358C-D94F-A3D7-3C20A16B0050}" presName="childText" presStyleLbl="conFgAcc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B6E29C6-41EC-7443-B819-2C005A904322}" type="pres">
      <dgm:prSet presAssocID="{2A2C0767-DFB5-9E44-B301-0F6E8B3E6771}" presName="spaceBetweenRectangles" presStyleCnt="0"/>
      <dgm:spPr/>
      <dgm:t>
        <a:bodyPr/>
        <a:lstStyle/>
        <a:p>
          <a:endParaRPr lang="en-US"/>
        </a:p>
      </dgm:t>
    </dgm:pt>
    <dgm:pt modelId="{B9CE7FD3-4A26-CD43-A702-C954439E0221}" type="pres">
      <dgm:prSet presAssocID="{9A874121-5722-5B41-95C1-DEEA9DFCBE0A}" presName="parentLin" presStyleCnt="0"/>
      <dgm:spPr/>
      <dgm:t>
        <a:bodyPr/>
        <a:lstStyle/>
        <a:p>
          <a:endParaRPr lang="en-US"/>
        </a:p>
      </dgm:t>
    </dgm:pt>
    <dgm:pt modelId="{81C4EF6A-463F-6149-9BBA-8CA43554FE07}" type="pres">
      <dgm:prSet presAssocID="{9A874121-5722-5B41-95C1-DEEA9DFCBE0A}" presName="parentLeftMargin" presStyleLbl="node1" presStyleIdx="1" presStyleCnt="3"/>
      <dgm:spPr/>
      <dgm:t>
        <a:bodyPr/>
        <a:lstStyle/>
        <a:p>
          <a:endParaRPr lang="en-US"/>
        </a:p>
      </dgm:t>
    </dgm:pt>
    <dgm:pt modelId="{7DD41AC2-F3C5-014F-B6D2-887C576BC2A4}" type="pres">
      <dgm:prSet presAssocID="{9A874121-5722-5B41-95C1-DEEA9DFCBE0A}" presName="parentText" presStyleLbl="node1" presStyleIdx="2" presStyleCnt="3" custScaleX="7883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70520D8-4888-CE4E-9799-AD5FBE18E6E6}" type="pres">
      <dgm:prSet presAssocID="{9A874121-5722-5B41-95C1-DEEA9DFCBE0A}" presName="negativeSpace" presStyleCnt="0"/>
      <dgm:spPr/>
      <dgm:t>
        <a:bodyPr/>
        <a:lstStyle/>
        <a:p>
          <a:endParaRPr lang="en-US"/>
        </a:p>
      </dgm:t>
    </dgm:pt>
    <dgm:pt modelId="{6E8091BD-98C9-0942-8D6A-DE80F733FC0E}" type="pres">
      <dgm:prSet presAssocID="{9A874121-5722-5B41-95C1-DEEA9DFCBE0A}" presName="childText" presStyleLbl="conFgAcc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463C212-6221-E449-AC91-D1323DEF1F5B}" srcId="{E00E328F-358C-D94F-A3D7-3C20A16B0050}" destId="{ECAC285F-24D7-3845-9B9D-AF4DB3458E80}" srcOrd="1" destOrd="0" parTransId="{DF31E82F-7456-A84A-9407-D4C8B7716871}" sibTransId="{ED99448A-B80D-8042-AD5E-F2383D7B8532}"/>
    <dgm:cxn modelId="{BEE784AE-9DA4-374D-B007-57C3D9EBF3EB}" srcId="{95BF5A67-A8F3-FF48-B796-F77A75A6BA16}" destId="{9A874121-5722-5B41-95C1-DEEA9DFCBE0A}" srcOrd="2" destOrd="0" parTransId="{3C6A2C2E-94BF-4447-A311-B18C34281A5F}" sibTransId="{DC79F0D0-3934-E447-93BD-6C80F73CCCF6}"/>
    <dgm:cxn modelId="{7C4A170E-6F52-6545-ABA5-39C1F25F1A37}" type="presOf" srcId="{95BF5A67-A8F3-FF48-B796-F77A75A6BA16}" destId="{A56AA8AE-486E-2344-A757-E53F42431F03}" srcOrd="0" destOrd="0" presId="urn:microsoft.com/office/officeart/2005/8/layout/list1"/>
    <dgm:cxn modelId="{07533837-399D-1143-8295-1F0DF787192B}" srcId="{9A874121-5722-5B41-95C1-DEEA9DFCBE0A}" destId="{4C1D1E9C-A23C-6246-BC87-0350F594173A}" srcOrd="0" destOrd="0" parTransId="{21B41E04-876F-9343-84CA-5AE030ADDAC2}" sibTransId="{F2D15177-6E04-A244-9E9A-1B6A4612E6A5}"/>
    <dgm:cxn modelId="{A5B78887-BB16-7D41-97BF-DA0F81FABABC}" srcId="{95BF5A67-A8F3-FF48-B796-F77A75A6BA16}" destId="{E00E328F-358C-D94F-A3D7-3C20A16B0050}" srcOrd="1" destOrd="0" parTransId="{25D0A026-BB8B-A948-B2CC-FBC7A9C8D528}" sibTransId="{2A2C0767-DFB5-9E44-B301-0F6E8B3E6771}"/>
    <dgm:cxn modelId="{6EE411E0-7190-8E45-B0E0-49198A384304}" type="presOf" srcId="{59D18C68-9569-2840-94F3-4F93A8248AAB}" destId="{896F321B-0C13-844F-B050-D4991BC7D51D}" srcOrd="0" destOrd="1" presId="urn:microsoft.com/office/officeart/2005/8/layout/list1"/>
    <dgm:cxn modelId="{09E883E6-6A93-9144-B8BE-4AC4CC3E931E}" srcId="{626EAF1D-B9CF-6543-80D6-CD34D877251F}" destId="{858C0297-5C06-BE44-B83B-800177C3FA8E}" srcOrd="0" destOrd="0" parTransId="{BFCE1E65-48AB-EA4F-B662-FD43E94611D9}" sibTransId="{C01E7C34-B8FA-B84E-BF6D-19D5B2A12904}"/>
    <dgm:cxn modelId="{3E12FD23-4307-644C-BD66-C154B91FCE2B}" type="presOf" srcId="{BFDAAECC-1EE1-1F42-BAB5-CDF5D1617713}" destId="{4BD019A3-BAC4-6B43-8A97-27583B057244}" srcOrd="0" destOrd="0" presId="urn:microsoft.com/office/officeart/2005/8/layout/list1"/>
    <dgm:cxn modelId="{76EF3464-EA25-934B-A645-B340C68EF57E}" type="presOf" srcId="{292F158B-8340-A749-8231-6EA16081CFCD}" destId="{6E8091BD-98C9-0942-8D6A-DE80F733FC0E}" srcOrd="0" destOrd="1" presId="urn:microsoft.com/office/officeart/2005/8/layout/list1"/>
    <dgm:cxn modelId="{4F816D55-D592-AA40-94D8-E48B5BC43C53}" type="presOf" srcId="{9A874121-5722-5B41-95C1-DEEA9DFCBE0A}" destId="{81C4EF6A-463F-6149-9BBA-8CA43554FE07}" srcOrd="0" destOrd="0" presId="urn:microsoft.com/office/officeart/2005/8/layout/list1"/>
    <dgm:cxn modelId="{89459790-F09F-2445-8208-8928BC0F9F02}" type="presOf" srcId="{A2807E85-3CEF-EE48-A404-CF01608E490C}" destId="{896F321B-0C13-844F-B050-D4991BC7D51D}" srcOrd="0" destOrd="2" presId="urn:microsoft.com/office/officeart/2005/8/layout/list1"/>
    <dgm:cxn modelId="{6193531E-896D-7448-89E5-321902A617B3}" type="presOf" srcId="{4C1D1E9C-A23C-6246-BC87-0350F594173A}" destId="{6E8091BD-98C9-0942-8D6A-DE80F733FC0E}" srcOrd="0" destOrd="0" presId="urn:microsoft.com/office/officeart/2005/8/layout/list1"/>
    <dgm:cxn modelId="{125E0C46-FA26-2842-9982-D0BCB8A66BD3}" type="presOf" srcId="{626EAF1D-B9CF-6543-80D6-CD34D877251F}" destId="{A1AB70A4-8EB4-904F-90E6-A172232F40F3}" srcOrd="1" destOrd="0" presId="urn:microsoft.com/office/officeart/2005/8/layout/list1"/>
    <dgm:cxn modelId="{280A6E86-AB43-A045-87FC-EA217E53472C}" type="presOf" srcId="{9A874121-5722-5B41-95C1-DEEA9DFCBE0A}" destId="{7DD41AC2-F3C5-014F-B6D2-887C576BC2A4}" srcOrd="1" destOrd="0" presId="urn:microsoft.com/office/officeart/2005/8/layout/list1"/>
    <dgm:cxn modelId="{E75B1CBD-FC1C-014C-93C3-670ECD0F6491}" type="presOf" srcId="{626EAF1D-B9CF-6543-80D6-CD34D877251F}" destId="{2EA91BF1-E595-7F41-B687-22226C0F197A}" srcOrd="0" destOrd="0" presId="urn:microsoft.com/office/officeart/2005/8/layout/list1"/>
    <dgm:cxn modelId="{6ADC9626-1CAD-7A42-96B8-8FC9DF1F63CB}" type="presOf" srcId="{858C0297-5C06-BE44-B83B-800177C3FA8E}" destId="{896F321B-0C13-844F-B050-D4991BC7D51D}" srcOrd="0" destOrd="0" presId="urn:microsoft.com/office/officeart/2005/8/layout/list1"/>
    <dgm:cxn modelId="{9C9EBC20-DA73-F449-A3A3-D8682EAAB57E}" srcId="{626EAF1D-B9CF-6543-80D6-CD34D877251F}" destId="{A2807E85-3CEF-EE48-A404-CF01608E490C}" srcOrd="2" destOrd="0" parTransId="{1674E425-EFD6-3249-9345-68DAA87E7D22}" sibTransId="{1AC240B8-B856-E346-A2AC-208627F01F2E}"/>
    <dgm:cxn modelId="{FE0FBFE9-7D72-E34F-8CC8-40243FF73EAB}" srcId="{E00E328F-358C-D94F-A3D7-3C20A16B0050}" destId="{BFDAAECC-1EE1-1F42-BAB5-CDF5D1617713}" srcOrd="0" destOrd="0" parTransId="{960518E1-727A-3540-A303-B6EB1C812E38}" sibTransId="{ED0238B0-96BC-9B42-A5D1-92ABF7EB7B3D}"/>
    <dgm:cxn modelId="{41611D86-A98E-0C46-9EA1-257C8768303D}" type="presOf" srcId="{ECAC285F-24D7-3845-9B9D-AF4DB3458E80}" destId="{4BD019A3-BAC4-6B43-8A97-27583B057244}" srcOrd="0" destOrd="1" presId="urn:microsoft.com/office/officeart/2005/8/layout/list1"/>
    <dgm:cxn modelId="{0C20F160-9320-A24A-84E6-F7CC40837D79}" srcId="{95BF5A67-A8F3-FF48-B796-F77A75A6BA16}" destId="{626EAF1D-B9CF-6543-80D6-CD34D877251F}" srcOrd="0" destOrd="0" parTransId="{A9BB159F-EC41-9C41-9922-91589D80B126}" sibTransId="{346C38AF-501F-864D-B3A3-FA02735158B5}"/>
    <dgm:cxn modelId="{0D5FC6F4-D681-5744-8BC5-65A1CD64F39F}" type="presOf" srcId="{E00E328F-358C-D94F-A3D7-3C20A16B0050}" destId="{7449EDCB-08C8-764D-8C45-B3E6CD987144}" srcOrd="1" destOrd="0" presId="urn:microsoft.com/office/officeart/2005/8/layout/list1"/>
    <dgm:cxn modelId="{A3A931CD-1CD2-B741-89C0-257EF1CDB99B}" type="presOf" srcId="{E00E328F-358C-D94F-A3D7-3C20A16B0050}" destId="{ACFF5C1F-03F6-7641-BD6A-788189DF2D6A}" srcOrd="0" destOrd="0" presId="urn:microsoft.com/office/officeart/2005/8/layout/list1"/>
    <dgm:cxn modelId="{A1976974-74BC-9043-B4CE-5735F90DBA25}" srcId="{626EAF1D-B9CF-6543-80D6-CD34D877251F}" destId="{59D18C68-9569-2840-94F3-4F93A8248AAB}" srcOrd="1" destOrd="0" parTransId="{DE6150DA-BB5E-8147-AAF2-939361B32C24}" sibTransId="{CEBBF828-85F5-8D4F-9A07-5EA2737EC3C1}"/>
    <dgm:cxn modelId="{217E35F9-3349-174C-9763-944E434BCF00}" srcId="{9A874121-5722-5B41-95C1-DEEA9DFCBE0A}" destId="{292F158B-8340-A749-8231-6EA16081CFCD}" srcOrd="1" destOrd="0" parTransId="{90E5F0D3-1E9B-A14B-8F20-1591D1EDB5D6}" sibTransId="{BE86941C-E971-8344-B14C-F26473EDF03F}"/>
    <dgm:cxn modelId="{6B2B55E1-6F71-254E-8A70-8AA5CEC9D545}" type="presParOf" srcId="{A56AA8AE-486E-2344-A757-E53F42431F03}" destId="{DF6EA492-F5DF-E041-97F3-83833393292B}" srcOrd="0" destOrd="0" presId="urn:microsoft.com/office/officeart/2005/8/layout/list1"/>
    <dgm:cxn modelId="{D9393C46-8EA7-6748-AA85-85B54DC362BD}" type="presParOf" srcId="{DF6EA492-F5DF-E041-97F3-83833393292B}" destId="{2EA91BF1-E595-7F41-B687-22226C0F197A}" srcOrd="0" destOrd="0" presId="urn:microsoft.com/office/officeart/2005/8/layout/list1"/>
    <dgm:cxn modelId="{DF68D16A-B9B6-9B4E-A9AA-3EF059C0EF1A}" type="presParOf" srcId="{DF6EA492-F5DF-E041-97F3-83833393292B}" destId="{A1AB70A4-8EB4-904F-90E6-A172232F40F3}" srcOrd="1" destOrd="0" presId="urn:microsoft.com/office/officeart/2005/8/layout/list1"/>
    <dgm:cxn modelId="{71507621-F90D-3B4E-892A-C88B758687D0}" type="presParOf" srcId="{A56AA8AE-486E-2344-A757-E53F42431F03}" destId="{263DCFE4-1A14-384D-9534-546BD22C31E0}" srcOrd="1" destOrd="0" presId="urn:microsoft.com/office/officeart/2005/8/layout/list1"/>
    <dgm:cxn modelId="{BDF402B2-0953-744F-A4FC-8176963505C8}" type="presParOf" srcId="{A56AA8AE-486E-2344-A757-E53F42431F03}" destId="{896F321B-0C13-844F-B050-D4991BC7D51D}" srcOrd="2" destOrd="0" presId="urn:microsoft.com/office/officeart/2005/8/layout/list1"/>
    <dgm:cxn modelId="{94F2F482-77D6-2B4A-85A5-23F8966C2FD7}" type="presParOf" srcId="{A56AA8AE-486E-2344-A757-E53F42431F03}" destId="{29A85A52-EF77-3A42-A3D4-A4A26C08752B}" srcOrd="3" destOrd="0" presId="urn:microsoft.com/office/officeart/2005/8/layout/list1"/>
    <dgm:cxn modelId="{1742E7B2-86E9-9D47-BB6A-F98C1888F8D5}" type="presParOf" srcId="{A56AA8AE-486E-2344-A757-E53F42431F03}" destId="{FDC9C028-0361-8B4E-B25A-22E0D9C96DFC}" srcOrd="4" destOrd="0" presId="urn:microsoft.com/office/officeart/2005/8/layout/list1"/>
    <dgm:cxn modelId="{1769C7E6-DA0D-2744-BC53-F3A3DEE4011C}" type="presParOf" srcId="{FDC9C028-0361-8B4E-B25A-22E0D9C96DFC}" destId="{ACFF5C1F-03F6-7641-BD6A-788189DF2D6A}" srcOrd="0" destOrd="0" presId="urn:microsoft.com/office/officeart/2005/8/layout/list1"/>
    <dgm:cxn modelId="{466269B0-63AF-1D48-8FF1-ACAF16CD153B}" type="presParOf" srcId="{FDC9C028-0361-8B4E-B25A-22E0D9C96DFC}" destId="{7449EDCB-08C8-764D-8C45-B3E6CD987144}" srcOrd="1" destOrd="0" presId="urn:microsoft.com/office/officeart/2005/8/layout/list1"/>
    <dgm:cxn modelId="{969154FD-B5FF-EA46-87ED-A0BCDE2FDFC6}" type="presParOf" srcId="{A56AA8AE-486E-2344-A757-E53F42431F03}" destId="{B2B46FA0-5B4D-1F42-9989-02FC866B6DCE}" srcOrd="5" destOrd="0" presId="urn:microsoft.com/office/officeart/2005/8/layout/list1"/>
    <dgm:cxn modelId="{57918FDD-21A2-B842-99C4-DE0125F5AAA6}" type="presParOf" srcId="{A56AA8AE-486E-2344-A757-E53F42431F03}" destId="{4BD019A3-BAC4-6B43-8A97-27583B057244}" srcOrd="6" destOrd="0" presId="urn:microsoft.com/office/officeart/2005/8/layout/list1"/>
    <dgm:cxn modelId="{AB634526-8812-C44F-B22F-E580E0193668}" type="presParOf" srcId="{A56AA8AE-486E-2344-A757-E53F42431F03}" destId="{5B6E29C6-41EC-7443-B819-2C005A904322}" srcOrd="7" destOrd="0" presId="urn:microsoft.com/office/officeart/2005/8/layout/list1"/>
    <dgm:cxn modelId="{ED3BC322-DAF4-A045-AE37-C4D86FBC5318}" type="presParOf" srcId="{A56AA8AE-486E-2344-A757-E53F42431F03}" destId="{B9CE7FD3-4A26-CD43-A702-C954439E0221}" srcOrd="8" destOrd="0" presId="urn:microsoft.com/office/officeart/2005/8/layout/list1"/>
    <dgm:cxn modelId="{35342A60-AEE5-924E-A105-217C7C1D5BD3}" type="presParOf" srcId="{B9CE7FD3-4A26-CD43-A702-C954439E0221}" destId="{81C4EF6A-463F-6149-9BBA-8CA43554FE07}" srcOrd="0" destOrd="0" presId="urn:microsoft.com/office/officeart/2005/8/layout/list1"/>
    <dgm:cxn modelId="{D4BCF195-CFF3-AB4C-9254-92A4FF2B6188}" type="presParOf" srcId="{B9CE7FD3-4A26-CD43-A702-C954439E0221}" destId="{7DD41AC2-F3C5-014F-B6D2-887C576BC2A4}" srcOrd="1" destOrd="0" presId="urn:microsoft.com/office/officeart/2005/8/layout/list1"/>
    <dgm:cxn modelId="{A2784370-26E1-8A4A-B66A-2F873CA49407}" type="presParOf" srcId="{A56AA8AE-486E-2344-A757-E53F42431F03}" destId="{870520D8-4888-CE4E-9799-AD5FBE18E6E6}" srcOrd="9" destOrd="0" presId="urn:microsoft.com/office/officeart/2005/8/layout/list1"/>
    <dgm:cxn modelId="{CB504D08-AE91-7141-A110-B8F2B9BEB773}" type="presParOf" srcId="{A56AA8AE-486E-2344-A757-E53F42431F03}" destId="{6E8091BD-98C9-0942-8D6A-DE80F733FC0E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AFB4A80-7892-C54A-A053-423F2C7BD286}" type="doc">
      <dgm:prSet loTypeId="urn:microsoft.com/office/officeart/2005/8/layout/vProcess5" loCatId="list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3A4E94F-30D6-9C4F-8E65-E916E42482B3}">
      <dgm:prSet custT="1"/>
      <dgm:spPr/>
      <dgm:t>
        <a:bodyPr/>
        <a:lstStyle/>
        <a:p>
          <a:pPr rtl="0"/>
          <a:r>
            <a:rPr lang="en-US" sz="2000" dirty="0" smtClean="0">
              <a:solidFill>
                <a:schemeClr val="bg1"/>
              </a:solidFill>
              <a:latin typeface="+mj-lt"/>
            </a:rPr>
            <a:t>Larger client-server installations</a:t>
          </a:r>
          <a:endParaRPr lang="en-US" sz="2000" dirty="0">
            <a:solidFill>
              <a:schemeClr val="bg1"/>
            </a:solidFill>
            <a:latin typeface="+mj-lt"/>
          </a:endParaRPr>
        </a:p>
      </dgm:t>
    </dgm:pt>
    <dgm:pt modelId="{F137F2F0-9C8B-9442-AA1C-5E8B2471DB3F}" type="parTrans" cxnId="{CED86E2F-A327-D745-994E-A3521C021475}">
      <dgm:prSet/>
      <dgm:spPr/>
      <dgm:t>
        <a:bodyPr/>
        <a:lstStyle/>
        <a:p>
          <a:endParaRPr lang="en-US"/>
        </a:p>
      </dgm:t>
    </dgm:pt>
    <dgm:pt modelId="{EB43E16B-9945-2A4A-B56C-6E6D73C03197}" type="sibTrans" cxnId="{CED86E2F-A327-D745-994E-A3521C021475}">
      <dgm:prSet/>
      <dgm:spPr/>
      <dgm:t>
        <a:bodyPr/>
        <a:lstStyle/>
        <a:p>
          <a:endParaRPr lang="en-US"/>
        </a:p>
      </dgm:t>
    </dgm:pt>
    <dgm:pt modelId="{0B92FE05-3C65-A945-B1A2-3CB27EA07B06}">
      <dgm:prSet custT="1"/>
      <dgm:spPr/>
      <dgm:t>
        <a:bodyPr/>
        <a:lstStyle/>
        <a:p>
          <a:pPr rtl="0"/>
          <a:r>
            <a:rPr lang="en-US" sz="2000" dirty="0" smtClean="0">
              <a:solidFill>
                <a:schemeClr val="bg1"/>
              </a:solidFill>
              <a:latin typeface="+mj-lt"/>
            </a:rPr>
            <a:t>Kerberos security is best assured by placing the Kerberos server on a separate, isolated machine</a:t>
          </a:r>
          <a:endParaRPr lang="en-US" sz="2000" dirty="0">
            <a:solidFill>
              <a:schemeClr val="bg1"/>
            </a:solidFill>
            <a:latin typeface="+mj-lt"/>
          </a:endParaRPr>
        </a:p>
      </dgm:t>
    </dgm:pt>
    <dgm:pt modelId="{71526BBE-3293-FD40-AA78-634468A313B6}" type="parTrans" cxnId="{843313EF-5059-6F4A-8B5B-69E300D4970C}">
      <dgm:prSet/>
      <dgm:spPr/>
      <dgm:t>
        <a:bodyPr/>
        <a:lstStyle/>
        <a:p>
          <a:endParaRPr lang="en-US"/>
        </a:p>
      </dgm:t>
    </dgm:pt>
    <dgm:pt modelId="{A0D085C2-E300-384D-9A73-63CD4CF3AA50}" type="sibTrans" cxnId="{843313EF-5059-6F4A-8B5B-69E300D4970C}">
      <dgm:prSet/>
      <dgm:spPr/>
      <dgm:t>
        <a:bodyPr/>
        <a:lstStyle/>
        <a:p>
          <a:endParaRPr lang="en-US"/>
        </a:p>
      </dgm:t>
    </dgm:pt>
    <dgm:pt modelId="{187120A2-34D7-1347-AEB5-A78A7E9FF03B}">
      <dgm:prSet custT="1"/>
      <dgm:spPr/>
      <dgm:t>
        <a:bodyPr/>
        <a:lstStyle/>
        <a:p>
          <a:pPr rtl="0"/>
          <a:r>
            <a:rPr lang="en-US" sz="2000" dirty="0" smtClean="0">
              <a:solidFill>
                <a:schemeClr val="bg1"/>
              </a:solidFill>
              <a:latin typeface="+mj-lt"/>
            </a:rPr>
            <a:t>Motivation for multiple realms is administrative, not performance related</a:t>
          </a:r>
          <a:endParaRPr lang="en-US" sz="2000" dirty="0">
            <a:solidFill>
              <a:schemeClr val="bg1"/>
            </a:solidFill>
            <a:latin typeface="+mj-lt"/>
          </a:endParaRPr>
        </a:p>
      </dgm:t>
    </dgm:pt>
    <dgm:pt modelId="{8D699F3D-CC42-2D45-9C2D-6360448384AD}" type="parTrans" cxnId="{F0205862-869C-C148-A66D-7D05A596EEB2}">
      <dgm:prSet/>
      <dgm:spPr/>
      <dgm:t>
        <a:bodyPr/>
        <a:lstStyle/>
        <a:p>
          <a:endParaRPr lang="en-US"/>
        </a:p>
      </dgm:t>
    </dgm:pt>
    <dgm:pt modelId="{DB88D54A-582B-A249-B3F8-7F7EC24FBEC6}" type="sibTrans" cxnId="{F0205862-869C-C148-A66D-7D05A596EEB2}">
      <dgm:prSet/>
      <dgm:spPr/>
      <dgm:t>
        <a:bodyPr/>
        <a:lstStyle/>
        <a:p>
          <a:endParaRPr lang="en-US"/>
        </a:p>
      </dgm:t>
    </dgm:pt>
    <dgm:pt modelId="{8D8B0A41-C4CF-5F49-925D-6706F04D2C68}">
      <dgm:prSet custT="1"/>
      <dgm:spPr/>
      <dgm:t>
        <a:bodyPr/>
        <a:lstStyle/>
        <a:p>
          <a:pPr rtl="0"/>
          <a:r>
            <a:rPr lang="en-US" sz="2000" dirty="0" smtClean="0">
              <a:solidFill>
                <a:schemeClr val="bg1"/>
              </a:solidFill>
              <a:latin typeface="+mj-lt"/>
            </a:rPr>
            <a:t>Very little performance impact in a large-scale environment if the system is properly configured </a:t>
          </a:r>
          <a:endParaRPr lang="en-US" sz="2000" dirty="0">
            <a:solidFill>
              <a:schemeClr val="bg1"/>
            </a:solidFill>
            <a:latin typeface="+mj-lt"/>
          </a:endParaRPr>
        </a:p>
      </dgm:t>
    </dgm:pt>
    <dgm:pt modelId="{3FBCA1E9-681F-B547-83A5-F5C57377904E}" type="parTrans" cxnId="{98F8758B-0703-E44D-8AB0-B6D3882E2611}">
      <dgm:prSet/>
      <dgm:spPr/>
      <dgm:t>
        <a:bodyPr/>
        <a:lstStyle/>
        <a:p>
          <a:endParaRPr lang="en-US"/>
        </a:p>
      </dgm:t>
    </dgm:pt>
    <dgm:pt modelId="{494BCB4F-5E9B-9548-8CBC-A4D3B3E8D441}" type="sibTrans" cxnId="{98F8758B-0703-E44D-8AB0-B6D3882E2611}">
      <dgm:prSet/>
      <dgm:spPr/>
      <dgm:t>
        <a:bodyPr/>
        <a:lstStyle/>
        <a:p>
          <a:endParaRPr lang="en-US"/>
        </a:p>
      </dgm:t>
    </dgm:pt>
    <dgm:pt modelId="{1C1322B5-8D85-084D-AA3C-3FACFFB9EB8A}" type="pres">
      <dgm:prSet presAssocID="{EAFB4A80-7892-C54A-A053-423F2C7BD286}" presName="outerComposite" presStyleCnt="0">
        <dgm:presLayoutVars>
          <dgm:chMax val="5"/>
          <dgm:dir/>
          <dgm:resizeHandles val="exact"/>
        </dgm:presLayoutVars>
      </dgm:prSet>
      <dgm:spPr/>
      <dgm:t>
        <a:bodyPr/>
        <a:lstStyle/>
        <a:p>
          <a:endParaRPr lang="es-ES"/>
        </a:p>
      </dgm:t>
    </dgm:pt>
    <dgm:pt modelId="{CA8E01DB-7379-524A-AB36-12C6C02C0032}" type="pres">
      <dgm:prSet presAssocID="{EAFB4A80-7892-C54A-A053-423F2C7BD286}" presName="dummyMaxCanvas" presStyleCnt="0">
        <dgm:presLayoutVars/>
      </dgm:prSet>
      <dgm:spPr/>
    </dgm:pt>
    <dgm:pt modelId="{7F4138E8-4F4D-FB4F-8FAA-727E06E19EC4}" type="pres">
      <dgm:prSet presAssocID="{EAFB4A80-7892-C54A-A053-423F2C7BD286}" presName="FourNodes_1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31CAFFCE-0F45-FD41-8FF8-4218FAF6B444}" type="pres">
      <dgm:prSet presAssocID="{EAFB4A80-7892-C54A-A053-423F2C7BD286}" presName="FourNodes_2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A56FE34D-5070-D84C-BC6E-4DD202362EC4}" type="pres">
      <dgm:prSet presAssocID="{EAFB4A80-7892-C54A-A053-423F2C7BD286}" presName="FourNodes_3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84996C3C-1702-354F-A2EF-CA150CEBEAF8}" type="pres">
      <dgm:prSet presAssocID="{EAFB4A80-7892-C54A-A053-423F2C7BD286}" presName="FourNodes_4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0E0EEC65-FD03-0C4B-8FC5-77C220A9F297}" type="pres">
      <dgm:prSet presAssocID="{EAFB4A80-7892-C54A-A053-423F2C7BD286}" presName="FourConn_1-2" presStyleLbl="fg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63E239E3-A7B2-E349-83EE-2D463F9B468E}" type="pres">
      <dgm:prSet presAssocID="{EAFB4A80-7892-C54A-A053-423F2C7BD286}" presName="FourConn_2-3" presStyleLbl="fg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A19239DC-D1FE-F843-8941-1BBD8B802ABD}" type="pres">
      <dgm:prSet presAssocID="{EAFB4A80-7892-C54A-A053-423F2C7BD286}" presName="FourConn_3-4" presStyleLbl="fg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3A06DD64-C824-9146-B073-5166832A476F}" type="pres">
      <dgm:prSet presAssocID="{EAFB4A80-7892-C54A-A053-423F2C7BD286}" presName="FourNodes_1_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FE6F9E9C-96CE-1844-9E57-6B16124EF006}" type="pres">
      <dgm:prSet presAssocID="{EAFB4A80-7892-C54A-A053-423F2C7BD286}" presName="FourNodes_2_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958FC956-856A-4E47-9636-997981767080}" type="pres">
      <dgm:prSet presAssocID="{EAFB4A80-7892-C54A-A053-423F2C7BD286}" presName="FourNodes_3_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DCA2C709-C06D-764D-AC2F-FA51608E9C4C}" type="pres">
      <dgm:prSet presAssocID="{EAFB4A80-7892-C54A-A053-423F2C7BD286}" presName="FourNodes_4_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C2316AF6-DD74-B644-A104-FAC808745EAB}" type="presOf" srcId="{8D8B0A41-C4CF-5F49-925D-6706F04D2C68}" destId="{31CAFFCE-0F45-FD41-8FF8-4218FAF6B444}" srcOrd="0" destOrd="0" presId="urn:microsoft.com/office/officeart/2005/8/layout/vProcess5"/>
    <dgm:cxn modelId="{95907AE5-A249-7B4C-AFA6-8077A0869CFF}" type="presOf" srcId="{494BCB4F-5E9B-9548-8CBC-A4D3B3E8D441}" destId="{63E239E3-A7B2-E349-83EE-2D463F9B468E}" srcOrd="0" destOrd="0" presId="urn:microsoft.com/office/officeart/2005/8/layout/vProcess5"/>
    <dgm:cxn modelId="{A82C714D-31C3-7440-B7B1-B3CB1D195675}" type="presOf" srcId="{187120A2-34D7-1347-AEB5-A78A7E9FF03B}" destId="{DCA2C709-C06D-764D-AC2F-FA51608E9C4C}" srcOrd="1" destOrd="0" presId="urn:microsoft.com/office/officeart/2005/8/layout/vProcess5"/>
    <dgm:cxn modelId="{F0205862-869C-C148-A66D-7D05A596EEB2}" srcId="{EAFB4A80-7892-C54A-A053-423F2C7BD286}" destId="{187120A2-34D7-1347-AEB5-A78A7E9FF03B}" srcOrd="3" destOrd="0" parTransId="{8D699F3D-CC42-2D45-9C2D-6360448384AD}" sibTransId="{DB88D54A-582B-A249-B3F8-7F7EC24FBEC6}"/>
    <dgm:cxn modelId="{93E46591-9882-4543-923F-E8C886911CF8}" type="presOf" srcId="{0B92FE05-3C65-A945-B1A2-3CB27EA07B06}" destId="{A56FE34D-5070-D84C-BC6E-4DD202362EC4}" srcOrd="0" destOrd="0" presId="urn:microsoft.com/office/officeart/2005/8/layout/vProcess5"/>
    <dgm:cxn modelId="{98F8758B-0703-E44D-8AB0-B6D3882E2611}" srcId="{EAFB4A80-7892-C54A-A053-423F2C7BD286}" destId="{8D8B0A41-C4CF-5F49-925D-6706F04D2C68}" srcOrd="1" destOrd="0" parTransId="{3FBCA1E9-681F-B547-83A5-F5C57377904E}" sibTransId="{494BCB4F-5E9B-9548-8CBC-A4D3B3E8D441}"/>
    <dgm:cxn modelId="{EB0E6902-1BE9-2D49-A824-CCF7CA593771}" type="presOf" srcId="{EB43E16B-9945-2A4A-B56C-6E6D73C03197}" destId="{0E0EEC65-FD03-0C4B-8FC5-77C220A9F297}" srcOrd="0" destOrd="0" presId="urn:microsoft.com/office/officeart/2005/8/layout/vProcess5"/>
    <dgm:cxn modelId="{CED86E2F-A327-D745-994E-A3521C021475}" srcId="{EAFB4A80-7892-C54A-A053-423F2C7BD286}" destId="{13A4E94F-30D6-9C4F-8E65-E916E42482B3}" srcOrd="0" destOrd="0" parTransId="{F137F2F0-9C8B-9442-AA1C-5E8B2471DB3F}" sibTransId="{EB43E16B-9945-2A4A-B56C-6E6D73C03197}"/>
    <dgm:cxn modelId="{35285E61-05BF-8443-885C-38569D882981}" type="presOf" srcId="{EAFB4A80-7892-C54A-A053-423F2C7BD286}" destId="{1C1322B5-8D85-084D-AA3C-3FACFFB9EB8A}" srcOrd="0" destOrd="0" presId="urn:microsoft.com/office/officeart/2005/8/layout/vProcess5"/>
    <dgm:cxn modelId="{D7F085F2-2F62-2346-BD70-207D20EBDC25}" type="presOf" srcId="{A0D085C2-E300-384D-9A73-63CD4CF3AA50}" destId="{A19239DC-D1FE-F843-8941-1BBD8B802ABD}" srcOrd="0" destOrd="0" presId="urn:microsoft.com/office/officeart/2005/8/layout/vProcess5"/>
    <dgm:cxn modelId="{F4BE69E8-0ABB-EA40-81CB-FDE77A8ECC64}" type="presOf" srcId="{0B92FE05-3C65-A945-B1A2-3CB27EA07B06}" destId="{958FC956-856A-4E47-9636-997981767080}" srcOrd="1" destOrd="0" presId="urn:microsoft.com/office/officeart/2005/8/layout/vProcess5"/>
    <dgm:cxn modelId="{3EF5AD46-8C0D-C34A-80F5-DC3F6BF16F36}" type="presOf" srcId="{13A4E94F-30D6-9C4F-8E65-E916E42482B3}" destId="{7F4138E8-4F4D-FB4F-8FAA-727E06E19EC4}" srcOrd="0" destOrd="0" presId="urn:microsoft.com/office/officeart/2005/8/layout/vProcess5"/>
    <dgm:cxn modelId="{843313EF-5059-6F4A-8B5B-69E300D4970C}" srcId="{EAFB4A80-7892-C54A-A053-423F2C7BD286}" destId="{0B92FE05-3C65-A945-B1A2-3CB27EA07B06}" srcOrd="2" destOrd="0" parTransId="{71526BBE-3293-FD40-AA78-634468A313B6}" sibTransId="{A0D085C2-E300-384D-9A73-63CD4CF3AA50}"/>
    <dgm:cxn modelId="{DAAE8E7E-81B5-324F-8802-CABD632405AC}" type="presOf" srcId="{8D8B0A41-C4CF-5F49-925D-6706F04D2C68}" destId="{FE6F9E9C-96CE-1844-9E57-6B16124EF006}" srcOrd="1" destOrd="0" presId="urn:microsoft.com/office/officeart/2005/8/layout/vProcess5"/>
    <dgm:cxn modelId="{89653062-9249-074A-8C44-1260339C6D0E}" type="presOf" srcId="{13A4E94F-30D6-9C4F-8E65-E916E42482B3}" destId="{3A06DD64-C824-9146-B073-5166832A476F}" srcOrd="1" destOrd="0" presId="urn:microsoft.com/office/officeart/2005/8/layout/vProcess5"/>
    <dgm:cxn modelId="{AC40F008-2468-EF49-A30B-BE4B0E3B9C2D}" type="presOf" srcId="{187120A2-34D7-1347-AEB5-A78A7E9FF03B}" destId="{84996C3C-1702-354F-A2EF-CA150CEBEAF8}" srcOrd="0" destOrd="0" presId="urn:microsoft.com/office/officeart/2005/8/layout/vProcess5"/>
    <dgm:cxn modelId="{FE631303-4896-DA4D-B963-21C2E9C7BFDF}" type="presParOf" srcId="{1C1322B5-8D85-084D-AA3C-3FACFFB9EB8A}" destId="{CA8E01DB-7379-524A-AB36-12C6C02C0032}" srcOrd="0" destOrd="0" presId="urn:microsoft.com/office/officeart/2005/8/layout/vProcess5"/>
    <dgm:cxn modelId="{DE50F26F-952A-2D49-ACFF-9E617985BF99}" type="presParOf" srcId="{1C1322B5-8D85-084D-AA3C-3FACFFB9EB8A}" destId="{7F4138E8-4F4D-FB4F-8FAA-727E06E19EC4}" srcOrd="1" destOrd="0" presId="urn:microsoft.com/office/officeart/2005/8/layout/vProcess5"/>
    <dgm:cxn modelId="{C88E511B-4BCD-C04E-8588-A97225031C9E}" type="presParOf" srcId="{1C1322B5-8D85-084D-AA3C-3FACFFB9EB8A}" destId="{31CAFFCE-0F45-FD41-8FF8-4218FAF6B444}" srcOrd="2" destOrd="0" presId="urn:microsoft.com/office/officeart/2005/8/layout/vProcess5"/>
    <dgm:cxn modelId="{BE8C57F1-3C12-5D48-89A2-0FC5D6EE36FC}" type="presParOf" srcId="{1C1322B5-8D85-084D-AA3C-3FACFFB9EB8A}" destId="{A56FE34D-5070-D84C-BC6E-4DD202362EC4}" srcOrd="3" destOrd="0" presId="urn:microsoft.com/office/officeart/2005/8/layout/vProcess5"/>
    <dgm:cxn modelId="{989BE333-D3DA-624E-BE4E-9FC53080E24C}" type="presParOf" srcId="{1C1322B5-8D85-084D-AA3C-3FACFFB9EB8A}" destId="{84996C3C-1702-354F-A2EF-CA150CEBEAF8}" srcOrd="4" destOrd="0" presId="urn:microsoft.com/office/officeart/2005/8/layout/vProcess5"/>
    <dgm:cxn modelId="{FD24E4AB-CCD1-A344-A0BF-1043EB36089D}" type="presParOf" srcId="{1C1322B5-8D85-084D-AA3C-3FACFFB9EB8A}" destId="{0E0EEC65-FD03-0C4B-8FC5-77C220A9F297}" srcOrd="5" destOrd="0" presId="urn:microsoft.com/office/officeart/2005/8/layout/vProcess5"/>
    <dgm:cxn modelId="{E4004943-FD78-4B44-B7DA-1A2F4B59E208}" type="presParOf" srcId="{1C1322B5-8D85-084D-AA3C-3FACFFB9EB8A}" destId="{63E239E3-A7B2-E349-83EE-2D463F9B468E}" srcOrd="6" destOrd="0" presId="urn:microsoft.com/office/officeart/2005/8/layout/vProcess5"/>
    <dgm:cxn modelId="{FA576820-6E6F-4E43-8D1A-78C97CE0F9FC}" type="presParOf" srcId="{1C1322B5-8D85-084D-AA3C-3FACFFB9EB8A}" destId="{A19239DC-D1FE-F843-8941-1BBD8B802ABD}" srcOrd="7" destOrd="0" presId="urn:microsoft.com/office/officeart/2005/8/layout/vProcess5"/>
    <dgm:cxn modelId="{0E9FCE5A-77B0-0347-A93E-ECF4FDFA7D7B}" type="presParOf" srcId="{1C1322B5-8D85-084D-AA3C-3FACFFB9EB8A}" destId="{3A06DD64-C824-9146-B073-5166832A476F}" srcOrd="8" destOrd="0" presId="urn:microsoft.com/office/officeart/2005/8/layout/vProcess5"/>
    <dgm:cxn modelId="{1D521DC4-7700-F043-9FB2-13C47C3B27A7}" type="presParOf" srcId="{1C1322B5-8D85-084D-AA3C-3FACFFB9EB8A}" destId="{FE6F9E9C-96CE-1844-9E57-6B16124EF006}" srcOrd="9" destOrd="0" presId="urn:microsoft.com/office/officeart/2005/8/layout/vProcess5"/>
    <dgm:cxn modelId="{C5DFA4F9-FE2C-2B42-A08E-8150560FABDD}" type="presParOf" srcId="{1C1322B5-8D85-084D-AA3C-3FACFFB9EB8A}" destId="{958FC956-856A-4E47-9636-997981767080}" srcOrd="10" destOrd="0" presId="urn:microsoft.com/office/officeart/2005/8/layout/vProcess5"/>
    <dgm:cxn modelId="{F2731E38-EA36-ED4C-A8EA-A72EF3B06CDF}" type="presParOf" srcId="{1C1322B5-8D85-084D-AA3C-3FACFFB9EB8A}" destId="{DCA2C709-C06D-764D-AC2F-FA51608E9C4C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63B11E3-6CF4-7541-BBBA-6AED86D01B97}" type="doc">
      <dgm:prSet loTypeId="urn:microsoft.com/office/officeart/2005/8/layout/vList2" loCatId="list" qsTypeId="urn:microsoft.com/office/officeart/2005/8/quickstyle/3D4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166243A-59B4-8242-8742-F3A1B51ECE6A}">
      <dgm:prSet/>
      <dgm:spPr/>
      <dgm:t>
        <a:bodyPr/>
        <a:lstStyle/>
        <a:p>
          <a:pPr rtl="0"/>
          <a:r>
            <a:rPr lang="en-US" b="1" dirty="0" smtClean="0">
              <a:solidFill>
                <a:schemeClr val="bg1"/>
              </a:solidFill>
              <a:latin typeface="+mj-lt"/>
            </a:rPr>
            <a:t>Certificate consists of:</a:t>
          </a:r>
          <a:endParaRPr lang="en-US" dirty="0">
            <a:solidFill>
              <a:schemeClr val="bg1"/>
            </a:solidFill>
            <a:latin typeface="+mj-lt"/>
          </a:endParaRPr>
        </a:p>
      </dgm:t>
    </dgm:pt>
    <dgm:pt modelId="{228F7909-59BE-9B40-9789-A8ED123F0511}" type="parTrans" cxnId="{87D808C7-7749-1243-857E-1310D75D4DCE}">
      <dgm:prSet/>
      <dgm:spPr/>
      <dgm:t>
        <a:bodyPr/>
        <a:lstStyle/>
        <a:p>
          <a:endParaRPr lang="en-US"/>
        </a:p>
      </dgm:t>
    </dgm:pt>
    <dgm:pt modelId="{A92FDCFB-DC3F-6A4D-A5F7-C97B51D18231}" type="sibTrans" cxnId="{87D808C7-7749-1243-857E-1310D75D4DCE}">
      <dgm:prSet/>
      <dgm:spPr/>
      <dgm:t>
        <a:bodyPr/>
        <a:lstStyle/>
        <a:p>
          <a:endParaRPr lang="en-US"/>
        </a:p>
      </dgm:t>
    </dgm:pt>
    <dgm:pt modelId="{CE1347A1-C3B2-AB4D-B12A-9CEB53770184}">
      <dgm:prSet/>
      <dgm:spPr/>
      <dgm:t>
        <a:bodyPr/>
        <a:lstStyle/>
        <a:p>
          <a:pPr rtl="0"/>
          <a:r>
            <a:rPr lang="en-US" b="1" dirty="0" smtClean="0">
              <a:latin typeface="+mj-lt"/>
            </a:rPr>
            <a:t>A public key with the identity of the key’s owner</a:t>
          </a:r>
          <a:endParaRPr lang="en-US" dirty="0">
            <a:latin typeface="+mj-lt"/>
          </a:endParaRPr>
        </a:p>
      </dgm:t>
    </dgm:pt>
    <dgm:pt modelId="{7F2618A1-7B27-804A-9A30-F03679F62A89}" type="parTrans" cxnId="{6F3FE249-16FD-1642-9BED-82C4ABC8CE02}">
      <dgm:prSet/>
      <dgm:spPr/>
      <dgm:t>
        <a:bodyPr/>
        <a:lstStyle/>
        <a:p>
          <a:endParaRPr lang="en-US"/>
        </a:p>
      </dgm:t>
    </dgm:pt>
    <dgm:pt modelId="{0A281E2A-DA9D-A147-B0A5-BE0F0A6434FE}" type="sibTrans" cxnId="{6F3FE249-16FD-1642-9BED-82C4ABC8CE02}">
      <dgm:prSet/>
      <dgm:spPr/>
      <dgm:t>
        <a:bodyPr/>
        <a:lstStyle/>
        <a:p>
          <a:endParaRPr lang="en-US"/>
        </a:p>
      </dgm:t>
    </dgm:pt>
    <dgm:pt modelId="{E7B37647-E62E-C44D-B2DD-EF195ABAC518}">
      <dgm:prSet/>
      <dgm:spPr/>
      <dgm:t>
        <a:bodyPr/>
        <a:lstStyle/>
        <a:p>
          <a:pPr rtl="0"/>
          <a:r>
            <a:rPr lang="en-US" b="1" dirty="0" smtClean="0">
              <a:latin typeface="+mj-lt"/>
            </a:rPr>
            <a:t>Signed by a trusted third party</a:t>
          </a:r>
          <a:endParaRPr lang="en-US" dirty="0">
            <a:latin typeface="+mj-lt"/>
          </a:endParaRPr>
        </a:p>
      </dgm:t>
    </dgm:pt>
    <dgm:pt modelId="{C948132C-A598-CD4A-934A-9AC7ACA3914A}" type="parTrans" cxnId="{2C2ED4CF-7F6D-2046-BEB3-3337DF7CD9FA}">
      <dgm:prSet/>
      <dgm:spPr/>
      <dgm:t>
        <a:bodyPr/>
        <a:lstStyle/>
        <a:p>
          <a:endParaRPr lang="en-US"/>
        </a:p>
      </dgm:t>
    </dgm:pt>
    <dgm:pt modelId="{1B97799F-C42B-F64E-8526-FC1929065876}" type="sibTrans" cxnId="{2C2ED4CF-7F6D-2046-BEB3-3337DF7CD9FA}">
      <dgm:prSet/>
      <dgm:spPr/>
      <dgm:t>
        <a:bodyPr/>
        <a:lstStyle/>
        <a:p>
          <a:endParaRPr lang="en-US"/>
        </a:p>
      </dgm:t>
    </dgm:pt>
    <dgm:pt modelId="{A40DDC75-58CB-2544-A620-BDB22DE9EF04}">
      <dgm:prSet/>
      <dgm:spPr/>
      <dgm:t>
        <a:bodyPr/>
        <a:lstStyle/>
        <a:p>
          <a:pPr rtl="0"/>
          <a:r>
            <a:rPr lang="en-US" b="1" dirty="0" smtClean="0">
              <a:latin typeface="+mj-lt"/>
            </a:rPr>
            <a:t>Typically the third party is a CA that is trusted by the user community (such as a government agency, telecommunications company, financial institution, or other trusted peak organization)</a:t>
          </a:r>
          <a:endParaRPr lang="en-US" dirty="0">
            <a:latin typeface="+mj-lt"/>
          </a:endParaRPr>
        </a:p>
      </dgm:t>
    </dgm:pt>
    <dgm:pt modelId="{0882BF62-69D8-DF41-85F1-C276DC7D1651}" type="parTrans" cxnId="{92371A60-69EE-374B-A937-A0D89226787D}">
      <dgm:prSet/>
      <dgm:spPr/>
      <dgm:t>
        <a:bodyPr/>
        <a:lstStyle/>
        <a:p>
          <a:endParaRPr lang="en-US"/>
        </a:p>
      </dgm:t>
    </dgm:pt>
    <dgm:pt modelId="{B8594DAC-5758-7240-9C90-C937C8F3A9E2}" type="sibTrans" cxnId="{92371A60-69EE-374B-A937-A0D89226787D}">
      <dgm:prSet/>
      <dgm:spPr/>
      <dgm:t>
        <a:bodyPr/>
        <a:lstStyle/>
        <a:p>
          <a:endParaRPr lang="en-US"/>
        </a:p>
      </dgm:t>
    </dgm:pt>
    <dgm:pt modelId="{81E98048-98B6-3647-9FAA-5AE61E4F7A4D}">
      <dgm:prSet/>
      <dgm:spPr/>
      <dgm:t>
        <a:bodyPr/>
        <a:lstStyle/>
        <a:p>
          <a:pPr rtl="0"/>
          <a:r>
            <a:rPr lang="en-US" b="1" dirty="0" smtClean="0">
              <a:solidFill>
                <a:srgbClr val="000000"/>
              </a:solidFill>
              <a:latin typeface="+mj-lt"/>
            </a:rPr>
            <a:t>User can present his or her public key to the authority in a secure manner and obtain a certificate</a:t>
          </a:r>
          <a:endParaRPr lang="en-US" b="1" dirty="0">
            <a:solidFill>
              <a:srgbClr val="000000"/>
            </a:solidFill>
            <a:latin typeface="+mj-lt"/>
          </a:endParaRPr>
        </a:p>
      </dgm:t>
    </dgm:pt>
    <dgm:pt modelId="{380E658A-C422-A74E-BE87-FFAC2FCD0C22}" type="parTrans" cxnId="{504AF282-406C-9247-BED8-1C81448CC9EE}">
      <dgm:prSet/>
      <dgm:spPr/>
      <dgm:t>
        <a:bodyPr/>
        <a:lstStyle/>
        <a:p>
          <a:endParaRPr lang="en-US"/>
        </a:p>
      </dgm:t>
    </dgm:pt>
    <dgm:pt modelId="{FA7B3B8E-C29F-1E4D-970A-1135ECCCABCE}" type="sibTrans" cxnId="{504AF282-406C-9247-BED8-1C81448CC9EE}">
      <dgm:prSet/>
      <dgm:spPr/>
      <dgm:t>
        <a:bodyPr/>
        <a:lstStyle/>
        <a:p>
          <a:endParaRPr lang="en-US"/>
        </a:p>
      </dgm:t>
    </dgm:pt>
    <dgm:pt modelId="{E353F11A-1F65-B54E-94B2-CDAE548CFFB2}">
      <dgm:prSet/>
      <dgm:spPr/>
      <dgm:t>
        <a:bodyPr/>
        <a:lstStyle/>
        <a:p>
          <a:pPr rtl="0"/>
          <a:r>
            <a:rPr lang="en-US" b="1" dirty="0" smtClean="0">
              <a:latin typeface="+mj-lt"/>
            </a:rPr>
            <a:t>User can then publish the certificate or send it to others</a:t>
          </a:r>
          <a:endParaRPr lang="en-US" dirty="0">
            <a:latin typeface="+mj-lt"/>
          </a:endParaRPr>
        </a:p>
      </dgm:t>
    </dgm:pt>
    <dgm:pt modelId="{85151B34-78D4-8C45-B554-C2A9BEA77D02}" type="parTrans" cxnId="{FBB75AAF-8792-DC4F-AD70-781387F7B299}">
      <dgm:prSet/>
      <dgm:spPr/>
      <dgm:t>
        <a:bodyPr/>
        <a:lstStyle/>
        <a:p>
          <a:endParaRPr lang="en-US"/>
        </a:p>
      </dgm:t>
    </dgm:pt>
    <dgm:pt modelId="{7F13334F-5812-CC43-842D-99D7B997CDCC}" type="sibTrans" cxnId="{FBB75AAF-8792-DC4F-AD70-781387F7B299}">
      <dgm:prSet/>
      <dgm:spPr/>
      <dgm:t>
        <a:bodyPr/>
        <a:lstStyle/>
        <a:p>
          <a:endParaRPr lang="en-US"/>
        </a:p>
      </dgm:t>
    </dgm:pt>
    <dgm:pt modelId="{06985EE5-77B3-3441-9EFD-5BB0FF56221D}">
      <dgm:prSet/>
      <dgm:spPr/>
      <dgm:t>
        <a:bodyPr/>
        <a:lstStyle/>
        <a:p>
          <a:pPr rtl="0"/>
          <a:r>
            <a:rPr lang="en-US" b="1" dirty="0" smtClean="0">
              <a:latin typeface="+mj-lt"/>
            </a:rPr>
            <a:t>Anyone needing this user’s public key can obtain the certificate and verify that it is valid by way of the attached trusted signature</a:t>
          </a:r>
          <a:endParaRPr lang="en-US" dirty="0">
            <a:latin typeface="+mj-lt"/>
          </a:endParaRPr>
        </a:p>
      </dgm:t>
    </dgm:pt>
    <dgm:pt modelId="{C3C25010-DDD8-0546-B255-EA7778E3D7E1}" type="parTrans" cxnId="{6ADD6D9C-E98F-344B-93B3-AF3474BA069D}">
      <dgm:prSet/>
      <dgm:spPr/>
      <dgm:t>
        <a:bodyPr/>
        <a:lstStyle/>
        <a:p>
          <a:endParaRPr lang="en-US"/>
        </a:p>
      </dgm:t>
    </dgm:pt>
    <dgm:pt modelId="{DACCB9D5-F2A6-2844-A49B-BCEDAE8657D0}" type="sibTrans" cxnId="{6ADD6D9C-E98F-344B-93B3-AF3474BA069D}">
      <dgm:prSet/>
      <dgm:spPr/>
      <dgm:t>
        <a:bodyPr/>
        <a:lstStyle/>
        <a:p>
          <a:endParaRPr lang="en-US"/>
        </a:p>
      </dgm:t>
    </dgm:pt>
    <dgm:pt modelId="{3FD712D0-6BD7-4C4C-941F-3071B1B660C5}" type="pres">
      <dgm:prSet presAssocID="{463B11E3-6CF4-7541-BBBA-6AED86D01B97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9215C76-37D2-554B-BC9A-26D8DE7167A3}" type="pres">
      <dgm:prSet presAssocID="{6166243A-59B4-8242-8742-F3A1B51ECE6A}" presName="parentText" presStyleLbl="node1" presStyleIdx="0" presStyleCnt="2" custScaleX="57407" custScaleY="84441" custLinFactNeighborX="-21296" custLinFactNeighborY="-9838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ABD88CA-A875-E143-9DE1-4DAC96C2ABCF}" type="pres">
      <dgm:prSet presAssocID="{6166243A-59B4-8242-8742-F3A1B51ECE6A}" presName="childText" presStyleLbl="revTx" presStyleIdx="0" presStyleCnt="2" custScaleY="9924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EB3A8FC-8A8C-7148-9C46-E3052E3D88E8}" type="pres">
      <dgm:prSet presAssocID="{81E98048-98B6-3647-9FAA-5AE61E4F7A4D}" presName="parentText" presStyleLbl="node1" presStyleIdx="1" presStyleCnt="2" custLinFactNeighborY="786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511E647-3D93-264A-AA66-05CE00E587EB}" type="pres">
      <dgm:prSet presAssocID="{81E98048-98B6-3647-9FAA-5AE61E4F7A4D}" presName="childText" presStyleLbl="revTx" presStyleIdx="1" presStyleCnt="2" custLinFactNeighborY="1066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A6BC148-58AD-1544-BFE6-5079D683CDD7}" type="presOf" srcId="{463B11E3-6CF4-7541-BBBA-6AED86D01B97}" destId="{3FD712D0-6BD7-4C4C-941F-3071B1B660C5}" srcOrd="0" destOrd="0" presId="urn:microsoft.com/office/officeart/2005/8/layout/vList2"/>
    <dgm:cxn modelId="{2C2ED4CF-7F6D-2046-BEB3-3337DF7CD9FA}" srcId="{6166243A-59B4-8242-8742-F3A1B51ECE6A}" destId="{E7B37647-E62E-C44D-B2DD-EF195ABAC518}" srcOrd="1" destOrd="0" parTransId="{C948132C-A598-CD4A-934A-9AC7ACA3914A}" sibTransId="{1B97799F-C42B-F64E-8526-FC1929065876}"/>
    <dgm:cxn modelId="{5E050208-1FBB-E34A-A4AF-08DB040A2E0C}" type="presOf" srcId="{A40DDC75-58CB-2544-A620-BDB22DE9EF04}" destId="{8ABD88CA-A875-E143-9DE1-4DAC96C2ABCF}" srcOrd="0" destOrd="2" presId="urn:microsoft.com/office/officeart/2005/8/layout/vList2"/>
    <dgm:cxn modelId="{FBB75AAF-8792-DC4F-AD70-781387F7B299}" srcId="{81E98048-98B6-3647-9FAA-5AE61E4F7A4D}" destId="{E353F11A-1F65-B54E-94B2-CDAE548CFFB2}" srcOrd="0" destOrd="0" parTransId="{85151B34-78D4-8C45-B554-C2A9BEA77D02}" sibTransId="{7F13334F-5812-CC43-842D-99D7B997CDCC}"/>
    <dgm:cxn modelId="{87D808C7-7749-1243-857E-1310D75D4DCE}" srcId="{463B11E3-6CF4-7541-BBBA-6AED86D01B97}" destId="{6166243A-59B4-8242-8742-F3A1B51ECE6A}" srcOrd="0" destOrd="0" parTransId="{228F7909-59BE-9B40-9789-A8ED123F0511}" sibTransId="{A92FDCFB-DC3F-6A4D-A5F7-C97B51D18231}"/>
    <dgm:cxn modelId="{184EB3A7-D6BB-C24E-A538-176CA757588B}" type="presOf" srcId="{CE1347A1-C3B2-AB4D-B12A-9CEB53770184}" destId="{8ABD88CA-A875-E143-9DE1-4DAC96C2ABCF}" srcOrd="0" destOrd="0" presId="urn:microsoft.com/office/officeart/2005/8/layout/vList2"/>
    <dgm:cxn modelId="{6ADD6D9C-E98F-344B-93B3-AF3474BA069D}" srcId="{81E98048-98B6-3647-9FAA-5AE61E4F7A4D}" destId="{06985EE5-77B3-3441-9EFD-5BB0FF56221D}" srcOrd="1" destOrd="0" parTransId="{C3C25010-DDD8-0546-B255-EA7778E3D7E1}" sibTransId="{DACCB9D5-F2A6-2844-A49B-BCEDAE8657D0}"/>
    <dgm:cxn modelId="{6F3FE249-16FD-1642-9BED-82C4ABC8CE02}" srcId="{6166243A-59B4-8242-8742-F3A1B51ECE6A}" destId="{CE1347A1-C3B2-AB4D-B12A-9CEB53770184}" srcOrd="0" destOrd="0" parTransId="{7F2618A1-7B27-804A-9A30-F03679F62A89}" sibTransId="{0A281E2A-DA9D-A147-B0A5-BE0F0A6434FE}"/>
    <dgm:cxn modelId="{E30C9D56-215A-4F40-83B0-E131710CB655}" type="presOf" srcId="{E353F11A-1F65-B54E-94B2-CDAE548CFFB2}" destId="{4511E647-3D93-264A-AA66-05CE00E587EB}" srcOrd="0" destOrd="0" presId="urn:microsoft.com/office/officeart/2005/8/layout/vList2"/>
    <dgm:cxn modelId="{98A19D0C-44BD-484D-B6AA-326C97DEC7A7}" type="presOf" srcId="{06985EE5-77B3-3441-9EFD-5BB0FF56221D}" destId="{4511E647-3D93-264A-AA66-05CE00E587EB}" srcOrd="0" destOrd="1" presId="urn:microsoft.com/office/officeart/2005/8/layout/vList2"/>
    <dgm:cxn modelId="{30725555-3B78-9F4D-87F6-0E150B0FD078}" type="presOf" srcId="{6166243A-59B4-8242-8742-F3A1B51ECE6A}" destId="{D9215C76-37D2-554B-BC9A-26D8DE7167A3}" srcOrd="0" destOrd="0" presId="urn:microsoft.com/office/officeart/2005/8/layout/vList2"/>
    <dgm:cxn modelId="{720D28C5-0147-2546-8A8A-DBC12DF35EDB}" type="presOf" srcId="{E7B37647-E62E-C44D-B2DD-EF195ABAC518}" destId="{8ABD88CA-A875-E143-9DE1-4DAC96C2ABCF}" srcOrd="0" destOrd="1" presId="urn:microsoft.com/office/officeart/2005/8/layout/vList2"/>
    <dgm:cxn modelId="{504AF282-406C-9247-BED8-1C81448CC9EE}" srcId="{463B11E3-6CF4-7541-BBBA-6AED86D01B97}" destId="{81E98048-98B6-3647-9FAA-5AE61E4F7A4D}" srcOrd="1" destOrd="0" parTransId="{380E658A-C422-A74E-BE87-FFAC2FCD0C22}" sibTransId="{FA7B3B8E-C29F-1E4D-970A-1135ECCCABCE}"/>
    <dgm:cxn modelId="{37ED4F7A-9B59-7146-B584-B7944E9B3D6C}" type="presOf" srcId="{81E98048-98B6-3647-9FAA-5AE61E4F7A4D}" destId="{CEB3A8FC-8A8C-7148-9C46-E3052E3D88E8}" srcOrd="0" destOrd="0" presId="urn:microsoft.com/office/officeart/2005/8/layout/vList2"/>
    <dgm:cxn modelId="{92371A60-69EE-374B-A937-A0D89226787D}" srcId="{6166243A-59B4-8242-8742-F3A1B51ECE6A}" destId="{A40DDC75-58CB-2544-A620-BDB22DE9EF04}" srcOrd="2" destOrd="0" parTransId="{0882BF62-69D8-DF41-85F1-C276DC7D1651}" sibTransId="{B8594DAC-5758-7240-9C90-C937C8F3A9E2}"/>
    <dgm:cxn modelId="{797DF56E-36A1-F24C-8CE2-136F81732F08}" type="presParOf" srcId="{3FD712D0-6BD7-4C4C-941F-3071B1B660C5}" destId="{D9215C76-37D2-554B-BC9A-26D8DE7167A3}" srcOrd="0" destOrd="0" presId="urn:microsoft.com/office/officeart/2005/8/layout/vList2"/>
    <dgm:cxn modelId="{90D57D30-4553-FD4F-A8C2-2A7C047DAB90}" type="presParOf" srcId="{3FD712D0-6BD7-4C4C-941F-3071B1B660C5}" destId="{8ABD88CA-A875-E143-9DE1-4DAC96C2ABCF}" srcOrd="1" destOrd="0" presId="urn:microsoft.com/office/officeart/2005/8/layout/vList2"/>
    <dgm:cxn modelId="{7038B0CA-87DE-F140-9557-CAD04C62C069}" type="presParOf" srcId="{3FD712D0-6BD7-4C4C-941F-3071B1B660C5}" destId="{CEB3A8FC-8A8C-7148-9C46-E3052E3D88E8}" srcOrd="2" destOrd="0" presId="urn:microsoft.com/office/officeart/2005/8/layout/vList2"/>
    <dgm:cxn modelId="{2B9D983B-14A3-504D-A3A6-A07EBEB547A5}" type="presParOf" srcId="{3FD712D0-6BD7-4C4C-941F-3071B1B660C5}" destId="{4511E647-3D93-264A-AA66-05CE00E587EB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AU" dirty="0"/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AU" dirty="0"/>
          </a:p>
        </p:txBody>
      </p:sp>
      <p:sp>
        <p:nvSpPr>
          <p:cNvPr id="2253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2253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</a:p>
        </p:txBody>
      </p:sp>
      <p:sp>
        <p:nvSpPr>
          <p:cNvPr id="2253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AU" dirty="0"/>
          </a:p>
        </p:txBody>
      </p:sp>
      <p:sp>
        <p:nvSpPr>
          <p:cNvPr id="2253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51912077-378F-2C4C-BD86-96D347BFD23B}" type="slidenum">
              <a:rPr lang="en-AU"/>
              <a:pPr/>
              <a:t>‹Nº›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1146809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10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10" charset="0"/>
        <a:ea typeface="ＭＳ Ｐゴシック" pitchFamily="-110" charset="-128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10" charset="0"/>
        <a:ea typeface="ＭＳ Ｐゴシック" pitchFamily="-110" charset="-128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10" charset="0"/>
        <a:ea typeface="ＭＳ Ｐゴシック" pitchFamily="-110" charset="-128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10" charset="0"/>
        <a:ea typeface="ＭＳ Ｐゴシック" pitchFamily="-110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Times New Roman" pitchFamily="-107" charset="0"/>
              </a:rPr>
              <a:t>Lecture slides prepared for “Computer Security: Principles and Practice”, 3/e, by William Stallings and </a:t>
            </a:r>
            <a:r>
              <a:rPr lang="en-US" dirty="0" err="1" smtClean="0">
                <a:latin typeface="Times New Roman" pitchFamily="-107" charset="0"/>
              </a:rPr>
              <a:t>Lawrie</a:t>
            </a:r>
            <a:r>
              <a:rPr lang="en-US" dirty="0" smtClean="0">
                <a:latin typeface="Times New Roman" pitchFamily="-107" charset="0"/>
              </a:rPr>
              <a:t> Brown, Chapter 23 “Internet</a:t>
            </a:r>
            <a:r>
              <a:rPr lang="en-US" baseline="0" dirty="0" smtClean="0">
                <a:latin typeface="Times New Roman" pitchFamily="-107" charset="0"/>
              </a:rPr>
              <a:t> Authentication Applications</a:t>
            </a:r>
            <a:r>
              <a:rPr lang="en-US" dirty="0" smtClean="0">
                <a:latin typeface="Times New Roman" pitchFamily="-107" charset="0"/>
              </a:rPr>
              <a:t>”.</a:t>
            </a:r>
            <a:endParaRPr lang="en-AU" dirty="0" smtClean="0">
              <a:latin typeface="Times New Roman" pitchFamily="-107" charset="0"/>
            </a:endParaRPr>
          </a:p>
          <a:p>
            <a:endParaRPr lang="en-US" dirty="0" smtClean="0">
              <a:latin typeface="Times New Roman" pitchFamily="-107" charset="0"/>
            </a:endParaRPr>
          </a:p>
          <a:p>
            <a:endParaRPr lang="en-US" dirty="0" smtClean="0">
              <a:latin typeface="Times New Roman" pitchFamily="-107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560DBF-F109-8946-ADF0-EE66B221E988}" type="slidenum">
              <a:rPr lang="en-AU" smtClean="0">
                <a:solidFill>
                  <a:srgbClr val="000000"/>
                </a:solidFill>
              </a:rPr>
              <a:pPr/>
              <a:t>1</a:t>
            </a:fld>
            <a:endParaRPr lang="en-AU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33331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DF9C4F1-6405-8743-B444-2224D01B615C}" type="slidenum">
              <a:rPr lang="en-AU"/>
              <a:pPr/>
              <a:t>10</a:t>
            </a:fld>
            <a:endParaRPr lang="en-AU" dirty="0"/>
          </a:p>
        </p:txBody>
      </p:sp>
      <p:sp>
        <p:nvSpPr>
          <p:cNvPr id="262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21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Public-key certificates are mentioned briefly in Section 2.4. Recall that a certificate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links a public key with the identity of the key’s owner, with the whole block signed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by a trusted third party. Typically, the third party is a certificate authority (CA)  that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is trusted by the user community, such as a government agency, financial institution,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telecommunications company, or other trusted peak organization. A user can present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his or her public key to the authority in a secure manner and obtain a certificate.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user can then publish the certificate, or send it to others. Anyone needing this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user’s public key can obtain the certificate and verify that it is valid by way of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attached trusted signature, provided they can verify the CA’s public key. Figure 2.8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illustrates this process.</a:t>
            </a:r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98302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589C574-BD8D-034B-9B72-56B746F961EF}" type="slidenum">
              <a:rPr lang="en-AU"/>
              <a:pPr/>
              <a:t>11</a:t>
            </a:fld>
            <a:endParaRPr lang="en-AU" dirty="0"/>
          </a:p>
        </p:txBody>
      </p:sp>
      <p:sp>
        <p:nvSpPr>
          <p:cNvPr id="230404" name="Rectangle 4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0405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The X.509 ITU-T standard, also specified in RFC 5280, is the most widely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accepted format for public-key certificates. X.509 certificates are used in most network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security applications, including IP security (IPSEC), secure sockets layer (SSL), secure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electronic transactions (SET), and S/MIME, as well as in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eBusiness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applications.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3644463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The CA and “end user” certificates discussed above are the most common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form of X.509 certificates. However, a number of specialized variants also exist,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distinguished by particular element values or the presence of certain extensions.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Variants include: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Conventional (long-lived) certificates:  are the CA and “end user” certificates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discussed above. They are typically issued for validity periods of months to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years.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Short-lived certificates: are used to provide authentication for applications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such as grid computing, while avoiding some of the overheads and limitations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of conventional certificates [HSU98]. They have validity periods of hours to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days, which limits the period of misuse if compromised. Because they are usually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not issued by recognized CA’s, there are issues with verifying them outside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their issuing organization.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Proxy certificates: are now widely used to provide authentication for applications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such as grid computing, while addressing some of the limitations of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short-lived certificates. They are defined in RFC 3820, and are identified by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presence of the “proxy certificate” extension. They allow an “end user”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certificate to sign another certificate, which must be an extension of the existing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certificate with a sub-set of their identity, validity period, and authorizations.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They allow a user to easily create a credential to access resources in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some environment, without needing to provide their full certificate and rights.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There are other proposals to use proxy certificates as network access capability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tickets, which authorize a user to access specific services with specific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rights.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Attribute certificates: use a different certificate format, defined in RFC 5755,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to link a user’s identity to a set of attributes that are typically used for authorization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and access control. A user may have a number of different attribute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certificates, with different sets of attributes for different purposes, associated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with their main conventional certificate. These attributes are defined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 an “Attributes” extension. These extensions could also be included in a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conventional certificate, but this is discouraged as being too inflexible. They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may also be included in a proxy certificate, further restricting its use, and this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is appropriate for some applications.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912077-378F-2C4C-BD86-96D347BFD23B}" type="slidenum">
              <a:rPr lang="en-AU" smtClean="0"/>
              <a:pPr/>
              <a:t>12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6049719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FEB5117-4A9D-B14A-ABC7-A38E2A91BF81}" type="slidenum">
              <a:rPr lang="en-AU"/>
              <a:pPr/>
              <a:t>13</a:t>
            </a:fld>
            <a:endParaRPr lang="en-AU" dirty="0"/>
          </a:p>
        </p:txBody>
      </p:sp>
      <p:sp>
        <p:nvSpPr>
          <p:cNvPr id="234500" name="Rectangle 4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4501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An X.509 certificate includes the elements shown in Figure 23.3a. Key elements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include the key owning Subject’s X.500 name and public-key information,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the Period of validity dates, the CA’s Issuer name, and their Signature that binds all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this information together. Current X.509 certificates use the version 3 format that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includes a general extension mechanism to provide more flexibility and to convey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information needed in special circumstances. See [STAL14a] for further information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on the X.509 certificate format and elements.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One important extension, in the “Basic Constraints” set, specifies whether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certificate is that of a CA or not. A CA certificate is used only to sign other certificates.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Otherwise the certificate belongs to an “end-user” (or “end-entity”), and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may be used for verifying server or client identities, signing or encrypting email or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other content, signing executable code, or other uses in applications such as those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we listed above. The usage of any certificate’s key can be restricted by including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“Key Usage” and “Extended Key Usage” extensions that specify a set of approved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uses. “End-user” certificates are not permitted to sign other certificates, apart from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special case of proxy-certificates that we mention below.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Before using any certificate, an application must check its validity, and ensure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that it was not revoked before it expires. This may occur if the user wishes to cancel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 key because it has been compromised, or because an upgrade in the user’s software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requires the generation of a new key.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X.509 standard defines a certificate revocation list (CRL), signed by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issuer, that includes the elements shown in Figure 23.3b. Each revoked certificate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entry contains a serial number of a certificate and the revocation date for that certificate.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Because serial numbers are unique within a CA, the serial number is sufficient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to identify the certificate. When an application receives a certificate, the X.509 standard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states it should determine whether it has been revoked, by checking against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current CRL for its issuing CA. However, due to the overheads in retrieving and storing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these lists, very few applications actually do this. “The recent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Heartbleed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Open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SSL bug, which has forced the revocation and replacement of very large numbers of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server certificates, has dramatically highlighted deficiencies with the use of CRLs.”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63392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RFC 4949 (Internet Security Glossary ) defines public-key infrastructure (PKI) as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set of hardware, software, people, policies, and procedures needed to create,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manage, store, distribute, and revoke digital certificates based on asymmetric cryptography.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principal objective for developing a PKI is to enable secure, convenient,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and efficient acquisition of public keys.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 order to verify a certificate, you need to know the public key of the signing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CA. This could, in turn, be provided in another certificate, signed by a parent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CA, with the CA’s organized in a hierarchy. Eventually, however, you must reach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top of the hierarchy, and have a copy of the public key for that root CA.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X.509 standard describes a PKI model that originally assumed there would be a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single internationally specified hierarchy of government regulated CAs. This did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not happen. Instead, current X.509 PKI implementations came with a large list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of CAs and their public keys, known as a “trust store.” These CAs usually either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directly sign “end-user” certificates or sign a small number of Intermediate-CAs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that in turn sign “end-user” certificates. Thus all the hierarchies are very small, and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all are equally trusted. Users and servers that want an automatically verified certificate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must acquire it from one of these CAs. Alternatively they can use either a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“self-signed” certificate or a certificate signed by some other CA. However, in both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these cases, such certificates will initially be recognized as “untrusted” and the user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presented with stark warnings about accepting such certificates, even if they are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actually legitimate.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There are many problems with this model of a PKI, and these have been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known for many years [GUTM02], [GRUS13]. Current implementations suffer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from a number of critical issues. The first is the reliance on the user to make an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informed decision when there is a problem verifying a certificate. Unfortunately, it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is clear that most users do not understand what a certificate is and why there might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be a problem. Hence they choose to accept a certificate, or not, for reasons that have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little to do with their security, which may result in the compromise of their systems.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Another critical problem is the assumption that all of the CAs in the “trust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store” are equally trusted, equally well managed, and apply equivalent policies.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This was dramatically illustrated by the compromise of the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DigiNotar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CA in 2011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that resulted in the fraudulent issue of certificates for many well-known organizations.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It is widely believed these were used by the Iranian government to mount a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“man-the-middle” attack on the secured communications of many of their citizens.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As a consequence, the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DigiNotar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CA keys were removed from the “trust store” in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many systems, and the company was declared bankrupt later that year. Another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CA,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Comodo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, was also compromised in 2011, with a small number of fraudulent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certificates issued.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 further concern is that different implementations, in the various web browsers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and operating systems, use different “trust stores,” and hence present different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security views to users.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Given these and other issues, several proposals exist to improve the practical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handling of X.509 certificates. Some of these recognize that many applications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do not require formal linking of a public key to a verified identity. In many web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applications, for example, all users really need is to know that if they visit the same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secure site and are supplied with a certificate for it, that it is the same site and same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key as when they previously visited. This is analogous to ensuring that if you visit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same physical store, you see the same company name and layout and staff as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previously. And further, users want to know that it is the same site and same key as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other users in other locations see.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first of these, confirming continuity in time, can be provided by user’s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applications keeping a record of certificate details for all sites they visit, and checking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against these on subsequent visits. Certificate pinning in applications can provide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this feature, as is used in Google Chrome. The Firefox “Certificate Patrol”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extension is another example of this approach.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second, confirming continuity in space, requires the use of a number of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widely separated “network notary servers” that keep records of certificates for all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sites they view, that can be compared with a certificate provided to the user in any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instance. The “Perspectives Project” is a practical implementation of this approach,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which may be accessed using the Firefox “Perspectives” plugin. This also verifies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time history of certificates in use, thus providing both desired features for this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approach. The “Google Certificate Catalog” and “Google Certificate Transparency”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project are other examples of such notary servers.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 either of the above cases, identification of a different certificate and key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to that seen at other times or places may well be an indication of attack or other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problems. It may also simply be the result of certificates being updated as they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approach expiry, or of organizations incorrectly using multiple certificates and keys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for the same, but replicated, server. These latter issues need to be managed by such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extensions.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912077-378F-2C4C-BD86-96D347BFD23B}" type="slidenum">
              <a:rPr lang="en-AU" smtClean="0"/>
              <a:pPr/>
              <a:t>14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177528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370669B-955F-AB44-9493-FE8FEC254CBE}" type="slidenum">
              <a:rPr lang="en-AU"/>
              <a:pPr/>
              <a:t>15</a:t>
            </a:fld>
            <a:endParaRPr lang="en-AU" dirty="0"/>
          </a:p>
        </p:txBody>
      </p:sp>
      <p:sp>
        <p:nvSpPr>
          <p:cNvPr id="257028" name="Rectangle 4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7029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The Internet Engineering Task Force (IETF) Public Key Infrastructure X.509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(PKIX) working group has been the driving force behind setting up a formal (and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generic) model based on X.509 that is suitable for deploying a certificate-based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architecture on the Internet. This section briefly describes the PKIX model. For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more detail, see [STAL14a].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Figure 23.4 shows the interrelationship among the key elements of the PKIX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model. These elements include the End entity  (e.g., user or server) that the certificate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is for and the Certificate authority  that issues the certificates. The CA’s management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functions may be further divided to include the Registration authority (RA)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that handles end entity registration and the CRL issuer and Repository that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manage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CRLs.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PKIX identifies a number of management functions that potentially need to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be supported by management protocols. These are indicated in Figure 23.4 and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include user Registration, Initialization of key material, Certification in which a CA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issues a certificate, Key pair recovery and update, Revocation request for a certificate,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and Cross certification between CAs.</a:t>
            </a:r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143301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AAF8046-0263-F74C-BDB1-E6E78A850B0B}" type="slidenum">
              <a:rPr lang="en-AU">
                <a:solidFill>
                  <a:srgbClr val="000000"/>
                </a:solidFill>
              </a:rPr>
              <a:pPr/>
              <a:t>16</a:t>
            </a:fld>
            <a:endParaRPr lang="en-AU" dirty="0">
              <a:solidFill>
                <a:srgbClr val="000000"/>
              </a:solidFill>
            </a:endParaRPr>
          </a:p>
        </p:txBody>
      </p:sp>
      <p:sp>
        <p:nvSpPr>
          <p:cNvPr id="206852" name="Rectangle 4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6853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Times New Roman" pitchFamily="-107" charset="0"/>
              </a:rPr>
              <a:t>Chapter </a:t>
            </a:r>
            <a:r>
              <a:rPr lang="en-US" dirty="0" smtClean="0">
                <a:latin typeface="Times New Roman" pitchFamily="-107" charset="0"/>
              </a:rPr>
              <a:t>23 </a:t>
            </a:r>
            <a:r>
              <a:rPr lang="en-US" dirty="0">
                <a:latin typeface="Times New Roman" pitchFamily="-107" charset="0"/>
              </a:rPr>
              <a:t>summary.</a:t>
            </a:r>
          </a:p>
        </p:txBody>
      </p:sp>
    </p:spTree>
    <p:extLst>
      <p:ext uri="{BB962C8B-B14F-4D97-AF65-F5344CB8AC3E}">
        <p14:creationId xmlns:p14="http://schemas.microsoft.com/office/powerpoint/2010/main" val="36835808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This chapter examines some of the authentication functions that have been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developed to support network-based authentication and digital signatures.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We begin by looking at one of the earliest and also one of the most widely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used services: Kerberos. Next, we examine the X.509 public-key certificates. Then,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we examine the concept of a public-key infrastructure (PKI).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560DBF-F109-8946-ADF0-EE66B221E988}" type="slidenum">
              <a:rPr lang="en-AU" smtClean="0">
                <a:solidFill>
                  <a:srgbClr val="000000"/>
                </a:solidFill>
              </a:rPr>
              <a:pPr/>
              <a:t>2</a:t>
            </a:fld>
            <a:endParaRPr lang="en-AU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22086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549D978-6703-4A45-8630-CED7E3036510}" type="slidenum">
              <a:rPr lang="en-AU"/>
              <a:pPr/>
              <a:t>3</a:t>
            </a:fld>
            <a:endParaRPr lang="en-AU" dirty="0"/>
          </a:p>
        </p:txBody>
      </p:sp>
      <p:sp>
        <p:nvSpPr>
          <p:cNvPr id="214020" name="Rectangle 4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4021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There are a number of approaches that organizations can use to secure networked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servers and hosts. Systems that use one-time passwords thwart any attempt to guess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or capture a user’s password. These systems require special equipment such as smart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cards or synchronized password generators to operate and have been slow to gain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acceptance for general networking use. Another approach is the use of biometric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systems. These are automated methods of verifying or recognizing identity on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basis some physiological characteristic, such as a fingerprint or iris pattern, or a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behavioral characteristic, such as handwriting or keystroke patterns. Again, these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systems require specialized equipment.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Another way to tackle the problem is the use of authentication software tied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to a secure authentication server. This is the approach taken by Kerberos. Kerberos,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initially developed at MIT, is a software utility available both in the public domain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and in commercially supported versions. Kerberos has been issued as an Internet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standard and is the defacto standard for remote authentication.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overall scheme of Kerberos is that of a trusted third-party authentication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service. It is trusted in the sense that clients and servers trust Kerberos to mediate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their mutual authentication. In essence, Kerberos requires that a user prove his or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her identity for each service invoked and, optionally, requires servers to prove their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identity to clients.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6570245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C661828-9DC2-3448-B352-282295869C9D}" type="slidenum">
              <a:rPr lang="en-AU"/>
              <a:pPr/>
              <a:t>4</a:t>
            </a:fld>
            <a:endParaRPr lang="en-AU" dirty="0"/>
          </a:p>
        </p:txBody>
      </p:sp>
      <p:sp>
        <p:nvSpPr>
          <p:cNvPr id="218116" name="Rectangle 4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8117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Kerberos makes use of a protocol that involves clients, application servers, and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 Kerberos server. That the protocol is complex reflects that fact that there are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many ways for an opponent to penetrate security. Kerberos is designed to counter a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variety of threats to the security of a client/server dialogue.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basic idea is simple. In an unprotected network environment, any client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can apply to any server for service. The obvious security risk is that of impersonation.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 opponent can pretend to be another client and obtain unauthorized privileges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on server machines. To counter this threat, servers must be able to confirm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identities of clients who request service. Each server can be required to undertake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this task for each client/server interaction, but in an open environment, this places a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substantial burden on each server. An alternative is to use an authentication server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(AS) that knows the passwords of all users and stores these in a centralized database.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Then the user can log onto the AS for identity verification. Once the AS has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verified the user’s identity, it can pass this information on to an application server,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which will then accept service requests from the client.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trick is how to do all this in a secure way. It simply won’t do to have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client send the user’s password to the AS over the network: An opponent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could observe the password on the network and later reuse it. It also won’t do for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Kerberos to send a plain message to a server validating a client: An opponent could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impersonate the AS and send a false validation.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22256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374B32A-AB73-2743-8E49-7286DA87FE06}" type="slidenum">
              <a:rPr lang="en-AU"/>
              <a:pPr/>
              <a:t>5</a:t>
            </a:fld>
            <a:endParaRPr lang="en-AU" dirty="0"/>
          </a:p>
        </p:txBody>
      </p:sp>
      <p:sp>
        <p:nvSpPr>
          <p:cNvPr id="222212" name="Rectangle 4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2213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way around this problem is to use encryption and a set of messages that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accomplish the task ( Figure 23.1 ). In the case of Kerberos, the Data Encryption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Standard (DES) is the encryption algorithm that is used.</a:t>
            </a:r>
          </a:p>
          <a:p>
            <a:endParaRPr lang="en-US" dirty="0" smtClean="0"/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AS shares a unique secret key with each server. These keys have been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distributed physically or in some other secure manner. This will enable the AS to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send messages to application servers in a secure fashion. To begin, user X logs on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to a workstation and requests access to server V. The client sends a message to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AS that includes the user’s ID and a request for what is known as a ticket-granting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ticket (TGT). The AS checks its database to find the password of this user. Then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AS responds with a TGT and a one-time encryption key, known as a session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key, both encrypted using the user’s password as the encryption key. When this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message arrives back at the client, the client prompts the user for his or her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password, generates the key, and attempts to decrypt the incoming message. If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correct password has been supplied, the ticket and session key are successfully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recovered.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Notice what has happened. The AS has been able to verify the user’s identity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since this user knows the correct password, but it has been done in such a way that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password is never passed over the network. In addition, the AS has passed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information to the client that will be used later on to apply to a server for service,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and that information is secure since it is encrypted with the user’s password.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ticket constitutes a set of credentials that can be used by the client to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apply for service. The ticket indicates that the AS has accepted this client and its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user. The ticket contains the user’s ID, the server’s ID, a timestamp, a lifetime after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which the ticket is invalid, and a copy of the same session key sent in the outer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message to the client. The entire ticket is encrypted using a secret DES key shared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by the AS and the server. Thus, no one can tamper with the ticket.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Now, Kerberos could have been set up so that the AS would send back a ticket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granting access to a particular application server. This would require the client to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request a new ticket from the AS for each service that the user wants to use during a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logon session, which would in turn require that the AS query the user for his or her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password for each service request or else to store the password in memory for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duration of the logon session. The first course is inconvenient for the user and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second course is a security risk. Therefore, the AS supplies a ticket good not for a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specific application service but for a special ticket-granting service (TGS). The AS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gives the client a ticket that can be used to get more tickets!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idea is that this ticket can be used by the client to request multiple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service-granting tickets. So the ticket-granting ticket is to be reusable. However,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we do not wish an opponent to be able to capture the ticket and use it. Consider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following scenario: An opponent captures the ticket and waits until the user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has logged off the workstation. Then the opponent either gains access to that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workstation or configures his workstation with the same network address as that of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victim. Then the opponent would be able to reuse the ticket to spoof the TGS.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To counter this, the ticket includes a timestamp, indicating the date and time at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which the ticket was issued, and a lifetime, indicating the length of time for which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ticket is valid (e.g., 8 hours). Thus, the client now has a reusable ticket and need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not bother the user for a password for each new service request. Finally, note that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ticket-granting ticket is encrypted with a secret key known only to the AS and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TGS. This prevents alteration of the ticket. The ticket is re-encrypted with a key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based on the user’s password. This assures that the ticket can be recovered only by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correct user, providing the authentication.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47838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8C048FD-A833-6E4A-B4B3-84A5D6901CE8}" type="slidenum">
              <a:rPr lang="en-AU"/>
              <a:pPr/>
              <a:t>6</a:t>
            </a:fld>
            <a:endParaRPr lang="en-AU" dirty="0"/>
          </a:p>
        </p:txBody>
      </p:sp>
      <p:sp>
        <p:nvSpPr>
          <p:cNvPr id="224260" name="Rectangle 4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4261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 full-service Kerberos environment consisting of a Kerberos server, a number of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clients, and a number of application servers, requires the following:</a:t>
            </a:r>
          </a:p>
          <a:p>
            <a:endParaRPr lang="en-US" sz="1200" b="1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1. The Kerberos server must have the user ID and password of all participating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users in its database. All users are registered with the Kerberos server.</a:t>
            </a:r>
          </a:p>
          <a:p>
            <a:endParaRPr lang="en-US" sz="1200" b="1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1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2. The Kerberos server must share a secret key with each server. All servers are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registered with the Kerberos server.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Such an environment is referred to as a realm. Networks of clients and servers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under different administrative organizations generally constitute different realms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( Figure 23.2 ). That is, it generally is not practical, or does not conform to administrative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policy, to have users and servers in one administrative domain registered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with a Kerberos server elsewhere. However, users in one realm may need access to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servers in other realms, and some servers may be willing to provide service to users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from other realms, provided that those users are authenticated.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Kerberos provides a mechanism for supporting such interrealm authentication.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For two realms to support interrealm authentication, the Kerberos server in each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interoperating realm shares a secret key with the server in the other realm. The two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Kerberos servers are registered with each other.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scheme requires that the Kerberos server in one realm trust the Kerberos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server in the other realm to authenticate its users. Furthermore, the participating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servers in the second realm must also be willing to trust the Kerberos server in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first realm.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57114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249C80C-6D9B-B843-B6C0-3EF91D9DBDC7}" type="slidenum">
              <a:rPr lang="en-AU"/>
              <a:pPr/>
              <a:t>7</a:t>
            </a:fld>
            <a:endParaRPr lang="en-AU" dirty="0"/>
          </a:p>
        </p:txBody>
      </p:sp>
      <p:sp>
        <p:nvSpPr>
          <p:cNvPr id="226308" name="Rectangle 4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6309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With these ground rules in place, we can describe the mechanism as follows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( Figure 23.2 ): A user wishing service on a server in another realm needs a ticket for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that server. The user’s client follows the usual procedures to gain access to the local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TGS and then requests a ticket-granting ticket for a remote TGS (TGS in another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realm). The client can then apply to the remote TGS for a service-granting ticket for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desired server in the realm of the remote TGS.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ticket presented to the remote server indicates the realm in which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user was originally authenticated. The server chooses whether to honor the remote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request.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0621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927F906-78D7-A540-A0AC-1D3290FAA146}" type="slidenum">
              <a:rPr lang="en-AU"/>
              <a:pPr/>
              <a:t>8</a:t>
            </a:fld>
            <a:endParaRPr lang="en-AU" dirty="0"/>
          </a:p>
        </p:txBody>
      </p:sp>
      <p:sp>
        <p:nvSpPr>
          <p:cNvPr id="228356" name="Rectangle 4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8357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most widely used version of Kerberos is version 4, which has been around for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several years. More recently, a version 5 has been introduced. The most important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improvements found in version 5 are the following. First, in version 5, an encrypted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message is tagged with an encryption algorithm identifier. This enables users to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configure Kerberos to use an algorithm other than DES. Recently, there has been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some concern about the strength of DES, and version 5 gives the user the option of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another algorithm.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Version 5 also supports a technique known as authentication forwarding.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Version 4 does not allow credentials issued to one client to be forwarded to some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other host and used by some other client. This capability would enable a client to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access a server and have that server access another server on behalf of the client.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For example, a client issues a request to a print server that then accesses the client’s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file from a file server, using the client’s credentials for access. Version 5 provides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this capability.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Finally, version 5 supports a method for interrealm authentication that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requires fewer secure key exchanges than in version 4.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60611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491C544-F021-F540-A431-A45B0E94DCDF}" type="slidenum">
              <a:rPr lang="en-AU"/>
              <a:pPr/>
              <a:t>9</a:t>
            </a:fld>
            <a:endParaRPr lang="en-AU" dirty="0"/>
          </a:p>
        </p:txBody>
      </p:sp>
      <p:sp>
        <p:nvSpPr>
          <p:cNvPr id="2600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0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As client/server applications become more popular, larger and larger client/server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installations are appearing. A case can be made that the larger the scale of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networking environment, the more important it is to have logon authentication. But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question arises: What impact does Kerberos have on performance in a large-scale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environment?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Fortunately, the answer is that there is very little performance impact if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system is properly configured. Keep in mind that tickets are reusable. Therefore,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amount of traffic needed for the granting ticket requests is modest. With respect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to the transfer of a ticket for logon authentication, the logon exchange must take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place anyway, so again the extra overhead is modest.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 related issue is whether the Kerberos server application requires a dedicated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platform or can share a computer with other applications. It probably is not wise to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run the Kerberos server on the same machine as a resource-intensive application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such as a database server. Moreover, the security of Kerberos is best assured by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placing the Kerberos server on a separate, isolated machine.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Finally, in a large system, is it necessary to go to multiple realms in order to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maintain performance? Probably not. Rather, the motivation for multiple realms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is administrative. If you have geographically separate clusters of machines, each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with its own network administrator, then one realm per administrator may be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convenient. However, this is not always the case.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22142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09601"/>
            <a:ext cx="7772400" cy="4267200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8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953000"/>
            <a:ext cx="6400800" cy="12192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06B9344-A600-C44C-BFF3-F262E2EAB853}" type="slidenum">
              <a:rPr lang="en-US" smtClean="0">
                <a:solidFill>
                  <a:prstClr val="white">
                    <a:lumMod val="65000"/>
                    <a:lumOff val="35000"/>
                  </a:prstClr>
                </a:solidFill>
              </a:rPr>
              <a:pPr/>
              <a:t>‹Nº›</a:t>
            </a:fld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F7B68-3A81-2E4B-BA12-F5A493E24C50}" type="slidenum">
              <a:rPr lang="en-US" smtClean="0">
                <a:solidFill>
                  <a:prstClr val="white">
                    <a:lumMod val="65000"/>
                    <a:lumOff val="35000"/>
                  </a:prstClr>
                </a:solidFill>
              </a:rPr>
              <a:pPr/>
              <a:t>‹Nº›</a:t>
            </a:fld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2B32E-5D81-2D4F-8CC9-49749ECC7299}" type="slidenum">
              <a:rPr lang="en-US" smtClean="0">
                <a:solidFill>
                  <a:prstClr val="white">
                    <a:lumMod val="65000"/>
                    <a:lumOff val="35000"/>
                  </a:prstClr>
                </a:solidFill>
              </a:rPr>
              <a:pPr/>
              <a:t>‹Nº›</a:t>
            </a:fld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00113" y="3442447"/>
            <a:ext cx="7345362" cy="1532965"/>
          </a:xfrm>
        </p:spPr>
        <p:txBody>
          <a:bodyPr anchor="b" anchorCtr="0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00113" y="5029200"/>
            <a:ext cx="7345362" cy="990600"/>
          </a:xfrm>
        </p:spPr>
        <p:txBody>
          <a:bodyPr>
            <a:normAutofit/>
          </a:bodyPr>
          <a:lstStyle>
            <a:lvl1pPr marL="0" indent="0" algn="ctr">
              <a:spcBef>
                <a:spcPts val="300"/>
              </a:spcBef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69259" y="6122894"/>
            <a:ext cx="2133600" cy="259317"/>
          </a:xfrm>
        </p:spPr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38800" y="6124401"/>
            <a:ext cx="2895600" cy="257810"/>
          </a:xfrm>
        </p:spPr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2"/>
          </p:nvPr>
        </p:nvSpPr>
        <p:spPr>
          <a:xfrm>
            <a:off x="636493" y="533400"/>
            <a:ext cx="7836408" cy="2828925"/>
          </a:xfrm>
        </p:spPr>
        <p:txBody>
          <a:bodyPr>
            <a:normAutofit/>
          </a:bodyPr>
          <a:lstStyle>
            <a:lvl1pPr>
              <a:buNone/>
              <a:defRPr sz="20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buFont typeface="Arial" pitchFamily="34" charset="0"/>
              <a:buChar char="•"/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6C9FC-DA22-1F47-8722-58727A1D436E}" type="slidenum">
              <a:rPr lang="en-US" smtClean="0">
                <a:solidFill>
                  <a:prstClr val="white">
                    <a:lumMod val="65000"/>
                    <a:lumOff val="35000"/>
                  </a:prstClr>
                </a:solidFill>
              </a:rPr>
              <a:pPr/>
              <a:t>‹Nº›</a:t>
            </a:fld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371600"/>
            <a:ext cx="7772400" cy="2505075"/>
          </a:xfrm>
        </p:spPr>
        <p:txBody>
          <a:bodyPr anchor="b"/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kern="1200" dirty="0" smtClean="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068763"/>
            <a:ext cx="7772400" cy="1131887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00927A-0526-144F-9580-37ABB5A1E7E2}" type="slidenum">
              <a:rPr lang="en-US" smtClean="0">
                <a:solidFill>
                  <a:prstClr val="white">
                    <a:lumMod val="65000"/>
                    <a:lumOff val="35000"/>
                  </a:prstClr>
                </a:solidFill>
              </a:rPr>
              <a:pPr/>
              <a:t>‹Nº›</a:t>
            </a:fld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4495800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Palatino Linotype"/>
            </a:endParaRPr>
          </a:p>
        </p:txBody>
      </p:sp>
      <p:sp>
        <p:nvSpPr>
          <p:cNvPr id="8" name="Oval 7"/>
          <p:cNvSpPr/>
          <p:nvPr/>
        </p:nvSpPr>
        <p:spPr>
          <a:xfrm>
            <a:off x="4695825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Palatino Linotype"/>
            </a:endParaRPr>
          </a:p>
        </p:txBody>
      </p:sp>
      <p:sp>
        <p:nvSpPr>
          <p:cNvPr id="9" name="Oval 8"/>
          <p:cNvSpPr/>
          <p:nvPr/>
        </p:nvSpPr>
        <p:spPr>
          <a:xfrm>
            <a:off x="4296728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Palatino Linotype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DF91A-7C92-3743-8A2E-356816C55239}" type="slidenum">
              <a:rPr lang="en-US" smtClean="0">
                <a:solidFill>
                  <a:prstClr val="white">
                    <a:lumMod val="65000"/>
                    <a:lumOff val="35000"/>
                  </a:prstClr>
                </a:solidFill>
              </a:rPr>
              <a:pPr/>
              <a:t>‹Nº›</a:t>
            </a:fld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65760" y="1600200"/>
            <a:ext cx="4041648" cy="452628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4040188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1600200"/>
            <a:ext cx="4041775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529B3-313B-4E43-B940-6E980F955EE2}" type="slidenum">
              <a:rPr lang="en-US" smtClean="0">
                <a:solidFill>
                  <a:prstClr val="white">
                    <a:lumMod val="65000"/>
                    <a:lumOff val="35000"/>
                  </a:prstClr>
                </a:solidFill>
              </a:rPr>
              <a:pPr/>
              <a:t>‹Nº›</a:t>
            </a:fld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457200" y="2212848"/>
            <a:ext cx="4041648" cy="391363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72584" y="2212848"/>
            <a:ext cx="4041648" cy="39131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BE093F-740F-2B40-9952-A828B8BE9ABC}" type="slidenum">
              <a:rPr lang="en-US" smtClean="0">
                <a:solidFill>
                  <a:prstClr val="white">
                    <a:lumMod val="65000"/>
                    <a:lumOff val="35000"/>
                  </a:prstClr>
                </a:solidFill>
              </a:rPr>
              <a:pPr/>
              <a:t>‹Nº›</a:t>
            </a:fld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1BA6F-B221-4442-B3E0-4DE91DDD2916}" type="slidenum">
              <a:rPr lang="en-US" smtClean="0">
                <a:solidFill>
                  <a:prstClr val="white">
                    <a:lumMod val="65000"/>
                    <a:lumOff val="35000"/>
                  </a:prstClr>
                </a:solidFill>
              </a:rPr>
              <a:pPr/>
              <a:t>‹Nº›</a:t>
            </a:fld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07087" y="266700"/>
            <a:ext cx="3008313" cy="209550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>
                <a:effectLst>
                  <a:outerShdw blurRad="50800" dist="25400" dir="5400000" algn="t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137" y="273050"/>
            <a:ext cx="4995863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07087" y="2438400"/>
            <a:ext cx="3008313" cy="3687763"/>
          </a:xfr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3DB47-CF9E-3940-A66D-FFE81C46DA24}" type="slidenum">
              <a:rPr lang="en-US" smtClean="0">
                <a:solidFill>
                  <a:prstClr val="white">
                    <a:lumMod val="65000"/>
                    <a:lumOff val="35000"/>
                  </a:prstClr>
                </a:solidFill>
              </a:rPr>
              <a:pPr/>
              <a:t>‹Nº›</a:t>
            </a:fld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6" y="228600"/>
            <a:ext cx="5711824" cy="89535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08126" y="1143000"/>
            <a:ext cx="6054724" cy="4541044"/>
          </a:xfrm>
          <a:ln w="76200">
            <a:solidFill>
              <a:schemeClr val="bg1"/>
            </a:solidFill>
          </a:ln>
          <a:effectLst>
            <a:outerShdw blurRad="88900" dist="50800" dir="5400000" algn="ctr" rotWithShape="0">
              <a:srgbClr val="000000">
                <a:alpha val="25000"/>
              </a:srgbClr>
            </a:outerShdw>
          </a:effectLst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6" y="5810250"/>
            <a:ext cx="5711824" cy="5334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43092-C6C6-4F4E-AC3B-C3372C3BCD24}" type="slidenum">
              <a:rPr lang="en-US" smtClean="0">
                <a:solidFill>
                  <a:prstClr val="white">
                    <a:lumMod val="65000"/>
                    <a:lumOff val="35000"/>
                  </a:prstClr>
                </a:solidFill>
              </a:rPr>
              <a:pPr/>
              <a:t>‹Nº›</a:t>
            </a:fld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363347" y="6356350"/>
            <a:ext cx="2085975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9165" y="6356350"/>
            <a:ext cx="2847975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3278" y="6356350"/>
            <a:ext cx="561975" cy="365125"/>
          </a:xfrm>
          <a:prstGeom prst="rect">
            <a:avLst/>
          </a:prstGeom>
        </p:spPr>
        <p:txBody>
          <a:bodyPr vert="horz" lIns="27432" tIns="45720" rIns="4572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A855AEC4-77F9-F44E-AF10-D517C4B655CE}" type="slidenum">
              <a:rPr lang="en-US" smtClean="0">
                <a:solidFill>
                  <a:prstClr val="white">
                    <a:lumMod val="65000"/>
                    <a:lumOff val="35000"/>
                  </a:prstClr>
                </a:solidFill>
              </a:rPr>
              <a:pPr/>
              <a:t>‹Nº›</a:t>
            </a:fld>
            <a:endParaRPr lang="en-US" dirty="0">
              <a:solidFill>
                <a:prstClr val="white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8457760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Palatino Linotype"/>
            </a:endParaRPr>
          </a:p>
        </p:txBody>
      </p:sp>
      <p:sp>
        <p:nvSpPr>
          <p:cNvPr id="8" name="Oval 7"/>
          <p:cNvSpPr/>
          <p:nvPr/>
        </p:nvSpPr>
        <p:spPr>
          <a:xfrm>
            <a:off x="569119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Palatino Linotype"/>
            </a:endParaRP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808" r:id="rId1"/>
    <p:sldLayoutId id="2147483809" r:id="rId2"/>
    <p:sldLayoutId id="2147483810" r:id="rId3"/>
    <p:sldLayoutId id="2147483811" r:id="rId4"/>
    <p:sldLayoutId id="2147483812" r:id="rId5"/>
    <p:sldLayoutId id="2147483813" r:id="rId6"/>
    <p:sldLayoutId id="2147483814" r:id="rId7"/>
    <p:sldLayoutId id="2147483815" r:id="rId8"/>
    <p:sldLayoutId id="2147483816" r:id="rId9"/>
    <p:sldLayoutId id="2147483817" r:id="rId10"/>
    <p:sldLayoutId id="2147483818" r:id="rId11"/>
    <p:sldLayoutId id="2147483819" r:id="rId12"/>
  </p:sldLayoutIdLst>
  <p:txStyles>
    <p:titleStyle>
      <a:lvl1pPr algn="ctr" defTabSz="914400" rtl="0" eaLnBrk="1" latinLnBrk="0" hangingPunct="1">
        <a:lnSpc>
          <a:spcPts val="5800"/>
        </a:lnSpc>
        <a:spcBef>
          <a:spcPct val="0"/>
        </a:spcBef>
        <a:buNone/>
        <a:defRPr sz="5400" kern="1200">
          <a:solidFill>
            <a:schemeClr val="tx2"/>
          </a:solidFill>
          <a:effectLst>
            <a:outerShdw blurRad="63500" dist="38100" dir="5400000" algn="t" rotWithShape="0">
              <a:prstClr val="black">
                <a:alpha val="25000"/>
              </a:prstClr>
            </a:outerShdw>
          </a:effectLst>
          <a:latin typeface="+mn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wmf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Relationship Id="rId9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95736" y="332656"/>
            <a:ext cx="4791334" cy="622687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22" name="Rectangle 2"/>
          <p:cNvSpPr>
            <a:spLocks noGrp="1" noChangeArrowheads="1"/>
          </p:cNvSpPr>
          <p:nvPr>
            <p:ph type="title"/>
          </p:nvPr>
        </p:nvSpPr>
        <p:spPr>
          <a:xfrm>
            <a:off x="467544" y="-171400"/>
            <a:ext cx="8229600" cy="1600200"/>
          </a:xfrm>
        </p:spPr>
        <p:txBody>
          <a:bodyPr/>
          <a:lstStyle/>
          <a:p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Certificate </a:t>
            </a:r>
            <a:r>
              <a:rPr lang="en-US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Authority (CA)</a:t>
            </a:r>
            <a:endParaRPr lang="en-US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42918208"/>
              </p:ext>
            </p:extLst>
          </p:nvPr>
        </p:nvGraphicFramePr>
        <p:xfrm>
          <a:off x="457200" y="1828800"/>
          <a:ext cx="8229600" cy="47685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623532">
            <a:off x="7219263" y="1722801"/>
            <a:ext cx="1505530" cy="1607792"/>
          </a:xfrm>
          <a:prstGeom prst="rect">
            <a:avLst/>
          </a:prstGeom>
          <a:scene3d>
            <a:camera prst="orthographicFront">
              <a:rot lat="0" lon="10499978" rev="0"/>
            </a:camera>
            <a:lightRig rig="threePt" dir="t"/>
          </a:scene3d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96200" y="2209800"/>
            <a:ext cx="1447800" cy="1447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268760"/>
          </a:xfrm>
        </p:spPr>
        <p:txBody>
          <a:bodyPr/>
          <a:lstStyle/>
          <a:p>
            <a:r>
              <a:rPr lang="en-AU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X.</a:t>
            </a:r>
            <a:r>
              <a:rPr lang="en-AU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509</a:t>
            </a:r>
            <a:endParaRPr lang="en-AU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67544" y="2060848"/>
            <a:ext cx="8229600" cy="4525963"/>
          </a:xfrm>
        </p:spPr>
        <p:txBody>
          <a:bodyPr/>
          <a:lstStyle/>
          <a:p>
            <a:pPr>
              <a:buClr>
                <a:schemeClr val="accent6">
                  <a:lumMod val="60000"/>
                  <a:lumOff val="40000"/>
                </a:schemeClr>
              </a:buClr>
            </a:pPr>
            <a:r>
              <a:rPr lang="en-US" dirty="0" smtClean="0"/>
              <a:t>Specified in RFC 5280</a:t>
            </a:r>
          </a:p>
          <a:p>
            <a:pPr>
              <a:buClr>
                <a:schemeClr val="accent6">
                  <a:lumMod val="60000"/>
                  <a:lumOff val="40000"/>
                </a:schemeClr>
              </a:buClr>
            </a:pPr>
            <a:r>
              <a:rPr lang="en-US" dirty="0" smtClean="0"/>
              <a:t>The most widely accepted format for public-key certificates</a:t>
            </a:r>
          </a:p>
          <a:p>
            <a:pPr>
              <a:buClr>
                <a:schemeClr val="accent6">
                  <a:lumMod val="60000"/>
                  <a:lumOff val="40000"/>
                </a:schemeClr>
              </a:buClr>
            </a:pPr>
            <a:r>
              <a:rPr lang="en-US" dirty="0" smtClean="0"/>
              <a:t>Certificates are used in most network security applications, including:</a:t>
            </a:r>
          </a:p>
          <a:p>
            <a:pPr lvl="1"/>
            <a:r>
              <a:rPr lang="en-US" dirty="0" smtClean="0"/>
              <a:t>IP security (IPSEC)</a:t>
            </a:r>
          </a:p>
          <a:p>
            <a:pPr lvl="1"/>
            <a:r>
              <a:rPr lang="en-US" dirty="0" smtClean="0"/>
              <a:t>Secure sockets layer (SSL)</a:t>
            </a:r>
          </a:p>
          <a:p>
            <a:pPr lvl="1"/>
            <a:r>
              <a:rPr lang="en-US" dirty="0" smtClean="0"/>
              <a:t>Secure electronic transactions (SET)</a:t>
            </a:r>
          </a:p>
          <a:p>
            <a:pPr lvl="1"/>
            <a:r>
              <a:rPr lang="en-US" dirty="0" smtClean="0"/>
              <a:t>S/MIME</a:t>
            </a:r>
          </a:p>
          <a:p>
            <a:pPr lvl="1"/>
            <a:r>
              <a:rPr lang="en-US" dirty="0" err="1" smtClean="0"/>
              <a:t>eBusiness</a:t>
            </a:r>
            <a:r>
              <a:rPr lang="en-US" dirty="0" smtClean="0"/>
              <a:t> applications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35" y="116632"/>
            <a:ext cx="9036496" cy="1196752"/>
          </a:xfrm>
        </p:spPr>
        <p:txBody>
          <a:bodyPr>
            <a:noAutofit/>
          </a:bodyPr>
          <a:lstStyle/>
          <a:p>
            <a:pPr algn="l">
              <a:lnSpc>
                <a:spcPct val="100000"/>
              </a:lnSpc>
            </a:pPr>
            <a:r>
              <a:rPr lang="en-US" sz="2800" dirty="0">
                <a:solidFill>
                  <a:srgbClr val="EDD3B6"/>
                </a:solidFill>
              </a:rPr>
              <a:t>A number of specialized variants also exist, distinguished by particular element values or the presence of certain </a:t>
            </a:r>
            <a:r>
              <a:rPr lang="en-US" sz="2800" dirty="0" smtClean="0">
                <a:solidFill>
                  <a:srgbClr val="EDD3B6"/>
                </a:solidFill>
              </a:rPr>
              <a:t>extensions:</a:t>
            </a:r>
            <a:endParaRPr lang="en-US" sz="2800" dirty="0">
              <a:solidFill>
                <a:srgbClr val="EDD3B6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412776"/>
            <a:ext cx="8496944" cy="5328592"/>
          </a:xfrm>
        </p:spPr>
        <p:txBody>
          <a:bodyPr>
            <a:noAutofit/>
          </a:bodyPr>
          <a:lstStyle/>
          <a:p>
            <a:r>
              <a:rPr lang="en-US" sz="1600" dirty="0" smtClean="0"/>
              <a:t>Conventional (long-lived) certificates</a:t>
            </a:r>
          </a:p>
          <a:p>
            <a:pPr lvl="1"/>
            <a:r>
              <a:rPr lang="en-US" sz="1100" dirty="0"/>
              <a:t>CA and “end user” certificates </a:t>
            </a:r>
          </a:p>
          <a:p>
            <a:pPr lvl="1"/>
            <a:r>
              <a:rPr lang="en-US" sz="1100" dirty="0"/>
              <a:t>Typically issued for validity periods of months to years</a:t>
            </a:r>
          </a:p>
          <a:p>
            <a:pPr marL="342900" lvl="1" indent="-342900">
              <a:buFont typeface="Arial" pitchFamily="34" charset="0"/>
              <a:buChar char="•"/>
            </a:pPr>
            <a:r>
              <a:rPr lang="en-US" dirty="0"/>
              <a:t>Short-lived certificates</a:t>
            </a:r>
          </a:p>
          <a:p>
            <a:pPr lvl="1"/>
            <a:r>
              <a:rPr lang="en-US" sz="1100" dirty="0"/>
              <a:t>Used to provide authentication for applications such as grid computing, while avoiding some of the overheads and limitations of conventional certificates</a:t>
            </a:r>
          </a:p>
          <a:p>
            <a:pPr lvl="1"/>
            <a:r>
              <a:rPr lang="en-US" sz="1100" dirty="0"/>
              <a:t>They have validity periods of hours to days, which limits the period of misuse if compromised</a:t>
            </a:r>
          </a:p>
          <a:p>
            <a:pPr lvl="1"/>
            <a:r>
              <a:rPr lang="en-US" sz="1100" dirty="0"/>
              <a:t>Because they are usually not issued by recognized CA’s there are issues with verifying them outside their issuing organization</a:t>
            </a:r>
          </a:p>
          <a:p>
            <a:pPr marL="342900" lvl="1" indent="-342900">
              <a:buFont typeface="Arial" pitchFamily="34" charset="0"/>
              <a:buChar char="•"/>
            </a:pPr>
            <a:r>
              <a:rPr lang="en-US" dirty="0"/>
              <a:t>Proxy </a:t>
            </a:r>
            <a:r>
              <a:rPr lang="en-US" dirty="0" smtClean="0"/>
              <a:t>certificates</a:t>
            </a:r>
          </a:p>
          <a:p>
            <a:pPr lvl="1"/>
            <a:r>
              <a:rPr lang="en-US" sz="1100" dirty="0"/>
              <a:t>Widely used to provide authentication for applications such as grid computing, while addressing some of the limitations of short-lived </a:t>
            </a:r>
            <a:r>
              <a:rPr lang="en-US" sz="1100" dirty="0" smtClean="0"/>
              <a:t>certificates</a:t>
            </a:r>
          </a:p>
          <a:p>
            <a:pPr lvl="1"/>
            <a:r>
              <a:rPr lang="en-US" sz="1100" dirty="0" smtClean="0"/>
              <a:t>Defined in RFC 3820</a:t>
            </a:r>
          </a:p>
          <a:p>
            <a:pPr lvl="1"/>
            <a:r>
              <a:rPr lang="en-US" sz="1100" dirty="0" smtClean="0"/>
              <a:t>Identified by the presence of the “proxy certificate” extension</a:t>
            </a:r>
          </a:p>
          <a:p>
            <a:pPr lvl="1"/>
            <a:r>
              <a:rPr lang="en-US" sz="1100" dirty="0" smtClean="0"/>
              <a:t>They allow an “end user” certificate to sign another certificate</a:t>
            </a:r>
          </a:p>
          <a:p>
            <a:pPr lvl="1"/>
            <a:r>
              <a:rPr lang="en-US" sz="1100" dirty="0" smtClean="0"/>
              <a:t>Allow a user to easily create a credential to access resources in some environment, without needing to provide their full certificate and right</a:t>
            </a:r>
            <a:endParaRPr lang="en-US" sz="1100" dirty="0"/>
          </a:p>
          <a:p>
            <a:pPr marL="342900" lvl="1" indent="-342900">
              <a:buFont typeface="Arial" pitchFamily="34" charset="0"/>
              <a:buChar char="•"/>
            </a:pPr>
            <a:r>
              <a:rPr lang="en-US" dirty="0"/>
              <a:t>Attribute </a:t>
            </a:r>
            <a:r>
              <a:rPr lang="en-US" dirty="0" smtClean="0"/>
              <a:t>certificates</a:t>
            </a:r>
          </a:p>
          <a:p>
            <a:pPr lvl="1"/>
            <a:r>
              <a:rPr lang="en-US" sz="1100" dirty="0"/>
              <a:t>Defined in RFC 5755</a:t>
            </a:r>
          </a:p>
          <a:p>
            <a:pPr lvl="1"/>
            <a:r>
              <a:rPr lang="en-US" sz="1100" dirty="0"/>
              <a:t>Use a different certificate format to link a user’s identity to a set of attributes that are typically used for authorization and access control</a:t>
            </a:r>
          </a:p>
          <a:p>
            <a:pPr lvl="1"/>
            <a:r>
              <a:rPr lang="en-US" sz="1100" dirty="0"/>
              <a:t>A user may have a number of different attribute certificates, with </a:t>
            </a:r>
            <a:r>
              <a:rPr lang="en-US" sz="1100" dirty="0" smtClean="0"/>
              <a:t>different </a:t>
            </a:r>
            <a:r>
              <a:rPr lang="en-US" sz="1100" dirty="0"/>
              <a:t>set of attributes for different purposes</a:t>
            </a:r>
          </a:p>
          <a:p>
            <a:pPr lvl="1"/>
            <a:r>
              <a:rPr lang="en-US" sz="1100" dirty="0"/>
              <a:t>Defined in an “Attributes” extension</a:t>
            </a:r>
          </a:p>
        </p:txBody>
      </p:sp>
    </p:spTree>
    <p:extLst>
      <p:ext uri="{BB962C8B-B14F-4D97-AF65-F5344CB8AC3E}">
        <p14:creationId xmlns:p14="http://schemas.microsoft.com/office/powerpoint/2010/main" val="3294747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3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34" t="7544" r="7758" b="5529"/>
          <a:stretch/>
        </p:blipFill>
        <p:spPr>
          <a:xfrm>
            <a:off x="395536" y="260648"/>
            <a:ext cx="8398744" cy="6402911"/>
          </a:xfrm>
          <a:prstGeom prst="rect">
            <a:avLst/>
          </a:prstGeom>
          <a:solidFill>
            <a:schemeClr val="tx1"/>
          </a:solidFill>
        </p:spPr>
      </p:pic>
    </p:spTree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548680"/>
            <a:ext cx="8229600" cy="1268760"/>
          </a:xfrm>
        </p:spPr>
        <p:txBody>
          <a:bodyPr/>
          <a:lstStyle/>
          <a:p>
            <a:r>
              <a:rPr lang="en-US" dirty="0" smtClean="0">
                <a:solidFill>
                  <a:srgbClr val="EDD3B6"/>
                </a:solidFill>
              </a:rPr>
              <a:t>Public-Key Infrastructure (PKI)</a:t>
            </a:r>
            <a:endParaRPr lang="en-US" dirty="0">
              <a:solidFill>
                <a:srgbClr val="EDD3B6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2332037"/>
            <a:ext cx="8229600" cy="4525963"/>
          </a:xfrm>
        </p:spPr>
        <p:txBody>
          <a:bodyPr/>
          <a:lstStyle/>
          <a:p>
            <a:r>
              <a:rPr lang="en-US" dirty="0" smtClean="0"/>
              <a:t>The set of hardware, software, people, policies, and procedures needed to create, manage, store, distribute, and revoke digital certificates based on asymmetric cryptography</a:t>
            </a:r>
          </a:p>
          <a:p>
            <a:r>
              <a:rPr lang="en-US" dirty="0" smtClean="0"/>
              <a:t>Developed to enable secure, convenient, and efficient acquisition of public keys</a:t>
            </a:r>
          </a:p>
          <a:p>
            <a:r>
              <a:rPr lang="en-US" dirty="0" smtClean="0"/>
              <a:t>“Trust store”</a:t>
            </a:r>
          </a:p>
          <a:p>
            <a:pPr lvl="1"/>
            <a:r>
              <a:rPr lang="en-US" dirty="0" smtClean="0"/>
              <a:t>A list of CA’s and their public keys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3265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4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16" t="23318" r="12815" b="13588"/>
          <a:stretch/>
        </p:blipFill>
        <p:spPr>
          <a:xfrm>
            <a:off x="1259632" y="198040"/>
            <a:ext cx="6552728" cy="6624380"/>
          </a:xfrm>
          <a:prstGeom prst="rect">
            <a:avLst/>
          </a:prstGeom>
          <a:solidFill>
            <a:schemeClr val="tx1"/>
          </a:solidFill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6" name="Rectangle 2"/>
          <p:cNvSpPr>
            <a:spLocks noGrp="1" noChangeArrowheads="1"/>
          </p:cNvSpPr>
          <p:nvPr>
            <p:ph type="title"/>
          </p:nvPr>
        </p:nvSpPr>
        <p:spPr>
          <a:xfrm>
            <a:off x="107504" y="-315416"/>
            <a:ext cx="8928992" cy="1368152"/>
          </a:xfrm>
        </p:spPr>
        <p:txBody>
          <a:bodyPr/>
          <a:lstStyle/>
          <a:p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Summary</a:t>
            </a:r>
            <a:endParaRPr lang="en-AU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>
          <a:xfrm>
            <a:off x="5796136" y="1916832"/>
            <a:ext cx="3210580" cy="4941168"/>
          </a:xfrm>
        </p:spPr>
        <p:txBody>
          <a:bodyPr>
            <a:normAutofit/>
          </a:bodyPr>
          <a:lstStyle/>
          <a:p>
            <a:pPr marL="342900" lvl="1" indent="-342900">
              <a:buFont typeface="Arial" pitchFamily="34" charset="0"/>
              <a:buChar char="•"/>
            </a:pPr>
            <a:r>
              <a:rPr lang="en-AU" sz="3200" dirty="0"/>
              <a:t>X.509</a:t>
            </a:r>
          </a:p>
          <a:p>
            <a:pPr marL="342900" lvl="1" indent="-342900">
              <a:buFont typeface="Arial" pitchFamily="34" charset="0"/>
              <a:buChar char="•"/>
            </a:pPr>
            <a:r>
              <a:rPr lang="en-AU" sz="3200" dirty="0"/>
              <a:t>Public Key infrastructure</a:t>
            </a:r>
          </a:p>
          <a:p>
            <a:pPr lvl="1">
              <a:spcAft>
                <a:spcPts val="1200"/>
              </a:spcAft>
            </a:pPr>
            <a:r>
              <a:rPr lang="en-AU" sz="2000" dirty="0"/>
              <a:t>Public Key </a:t>
            </a:r>
            <a:r>
              <a:rPr lang="en-AU" sz="2000"/>
              <a:t>infrastructure </a:t>
            </a:r>
            <a:r>
              <a:rPr lang="en-AU" sz="2000" smtClean="0"/>
              <a:t>      X</a:t>
            </a:r>
            <a:r>
              <a:rPr lang="en-AU" sz="2000" dirty="0"/>
              <a:t>.509 (PKIX)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>
          <a:xfrm>
            <a:off x="251520" y="1772816"/>
            <a:ext cx="3384376" cy="5184576"/>
          </a:xfrm>
        </p:spPr>
        <p:txBody>
          <a:bodyPr>
            <a:normAutofit/>
          </a:bodyPr>
          <a:lstStyle/>
          <a:p>
            <a:pPr marL="342900" lvl="1" indent="-342900">
              <a:buFont typeface="Arial" pitchFamily="34" charset="0"/>
              <a:buChar char="•"/>
            </a:pPr>
            <a:r>
              <a:rPr lang="en-US" sz="3200" dirty="0"/>
              <a:t>Kerberos</a:t>
            </a:r>
          </a:p>
          <a:p>
            <a:pPr lvl="1">
              <a:spcAft>
                <a:spcPts val="1200"/>
              </a:spcAft>
            </a:pPr>
            <a:r>
              <a:rPr lang="en-US" sz="2000" dirty="0" smtClean="0"/>
              <a:t>The Kerberos Protocol</a:t>
            </a:r>
          </a:p>
          <a:p>
            <a:pPr lvl="1">
              <a:spcAft>
                <a:spcPts val="1200"/>
              </a:spcAft>
            </a:pPr>
            <a:r>
              <a:rPr lang="en-US" sz="2000" dirty="0" smtClean="0"/>
              <a:t>Kerberos realms and multiple </a:t>
            </a:r>
            <a:r>
              <a:rPr lang="en-US" sz="2000" dirty="0" err="1" smtClean="0"/>
              <a:t>Kerberi</a:t>
            </a:r>
            <a:endParaRPr lang="en-US" sz="2000" dirty="0" smtClean="0"/>
          </a:p>
          <a:p>
            <a:pPr lvl="1">
              <a:spcAft>
                <a:spcPts val="1200"/>
              </a:spcAft>
            </a:pPr>
            <a:r>
              <a:rPr lang="en-US" sz="2000" dirty="0" smtClean="0"/>
              <a:t>Version 4 and Version 5</a:t>
            </a:r>
          </a:p>
          <a:p>
            <a:pPr lvl="1">
              <a:spcAft>
                <a:spcPts val="1200"/>
              </a:spcAft>
            </a:pPr>
            <a:r>
              <a:rPr lang="en-US" sz="2000" dirty="0" smtClean="0"/>
              <a:t>Performance issues</a:t>
            </a:r>
            <a:endParaRPr lang="en-US" sz="20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190"/>
          <a:stretch/>
        </p:blipFill>
        <p:spPr>
          <a:xfrm>
            <a:off x="3779912" y="2564904"/>
            <a:ext cx="1872208" cy="1604244"/>
          </a:xfrm>
          <a:prstGeom prst="round1Rect">
            <a:avLst/>
          </a:prstGeom>
          <a:effectLst>
            <a:softEdge rad="127000"/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smtClean="0"/>
              <a:t>Chapter 23</a:t>
            </a:r>
            <a:endParaRPr lang="en-US" dirty="0"/>
          </a:p>
        </p:txBody>
      </p:sp>
      <p:sp>
        <p:nvSpPr>
          <p:cNvPr id="13" name="Subtitle 1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Internet Authentication Applications</a:t>
            </a:r>
          </a:p>
          <a:p>
            <a:endParaRPr lang="en-US" sz="3200" dirty="0" smtClean="0"/>
          </a:p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644935" y="197945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solidFill>
                <a:prstClr val="white"/>
              </a:solidFill>
              <a:latin typeface="Arial" pitchFamily="-107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190"/>
          <a:stretch/>
        </p:blipFill>
        <p:spPr>
          <a:xfrm>
            <a:off x="3275856" y="908720"/>
            <a:ext cx="2592288" cy="2221260"/>
          </a:xfrm>
          <a:prstGeom prst="round1Rect">
            <a:avLst/>
          </a:prstGeom>
          <a:effectLst>
            <a:softEdge rad="127000"/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94" name="Rectangle 2"/>
          <p:cNvSpPr>
            <a:spLocks noGrp="1" noChangeArrowheads="1"/>
          </p:cNvSpPr>
          <p:nvPr>
            <p:ph type="title"/>
          </p:nvPr>
        </p:nvSpPr>
        <p:spPr>
          <a:xfrm>
            <a:off x="1043608" y="332656"/>
            <a:ext cx="8686800" cy="1143000"/>
          </a:xfrm>
        </p:spPr>
        <p:txBody>
          <a:bodyPr/>
          <a:lstStyle/>
          <a:p>
            <a:r>
              <a:rPr lang="en-AU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Kerberos Overview</a:t>
            </a:r>
            <a:endParaRPr lang="en-AU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12995" name="Rectangle 3"/>
          <p:cNvSpPr>
            <a:spLocks noGrp="1" noChangeArrowheads="1"/>
          </p:cNvSpPr>
          <p:nvPr>
            <p:ph idx="1"/>
          </p:nvPr>
        </p:nvSpPr>
        <p:spPr>
          <a:xfrm>
            <a:off x="467544" y="2132856"/>
            <a:ext cx="8229600" cy="4571999"/>
          </a:xfrm>
        </p:spPr>
        <p:txBody>
          <a:bodyPr>
            <a:normAutofit/>
          </a:bodyPr>
          <a:lstStyle/>
          <a:p>
            <a:r>
              <a:rPr lang="en-AU" dirty="0"/>
              <a:t>I</a:t>
            </a:r>
            <a:r>
              <a:rPr lang="en-AU" dirty="0" smtClean="0"/>
              <a:t>nitially developed at MIT </a:t>
            </a:r>
          </a:p>
          <a:p>
            <a:r>
              <a:rPr lang="en-AU" dirty="0"/>
              <a:t>S</a:t>
            </a:r>
            <a:r>
              <a:rPr lang="en-AU" dirty="0" smtClean="0"/>
              <a:t>oftware utility available in both the public domain and in commercially supported versions</a:t>
            </a:r>
          </a:p>
          <a:p>
            <a:r>
              <a:rPr lang="en-AU" dirty="0"/>
              <a:t>I</a:t>
            </a:r>
            <a:r>
              <a:rPr lang="en-AU" dirty="0" smtClean="0"/>
              <a:t>ssued as an Internet standard and is the defacto standard for remote authentication</a:t>
            </a:r>
          </a:p>
          <a:p>
            <a:r>
              <a:rPr lang="en-AU" dirty="0"/>
              <a:t>O</a:t>
            </a:r>
            <a:r>
              <a:rPr lang="en-AU" dirty="0" smtClean="0"/>
              <a:t>verall scheme is that of a trusted third party authentication service</a:t>
            </a:r>
          </a:p>
          <a:p>
            <a:r>
              <a:rPr lang="en-AU" dirty="0"/>
              <a:t>R</a:t>
            </a:r>
            <a:r>
              <a:rPr lang="en-AU" dirty="0" smtClean="0"/>
              <a:t>equires that a user prove his or her identity for each service invoked and requires servers to prove their identity to clients</a:t>
            </a:r>
            <a:endParaRPr lang="en-AU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190"/>
          <a:stretch/>
        </p:blipFill>
        <p:spPr>
          <a:xfrm>
            <a:off x="179512" y="332656"/>
            <a:ext cx="1680716" cy="1440160"/>
          </a:xfrm>
          <a:prstGeom prst="round1Rect">
            <a:avLst/>
          </a:prstGeom>
          <a:effectLst>
            <a:softEdge rad="12700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90" name="Rectangle 2"/>
          <p:cNvSpPr>
            <a:spLocks noGrp="1" noChangeArrowheads="1"/>
          </p:cNvSpPr>
          <p:nvPr>
            <p:ph type="title"/>
          </p:nvPr>
        </p:nvSpPr>
        <p:spPr>
          <a:xfrm>
            <a:off x="683568" y="260648"/>
            <a:ext cx="8686800" cy="1143000"/>
          </a:xfrm>
        </p:spPr>
        <p:txBody>
          <a:bodyPr/>
          <a:lstStyle/>
          <a:p>
            <a:r>
              <a:rPr lang="en-AU" dirty="0">
                <a:solidFill>
                  <a:srgbClr val="EDD3B6"/>
                </a:solidFill>
              </a:rPr>
              <a:t>Kerberos</a:t>
            </a:r>
            <a:r>
              <a:rPr lang="en-AU" dirty="0" smtClean="0">
                <a:solidFill>
                  <a:srgbClr val="EDD3B6"/>
                </a:solidFill>
              </a:rPr>
              <a:t> Protocol</a:t>
            </a:r>
            <a:endParaRPr lang="en-AU" dirty="0">
              <a:solidFill>
                <a:srgbClr val="EDD3B6"/>
              </a:solidFill>
            </a:endParaRP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36907433"/>
              </p:ext>
            </p:extLst>
          </p:nvPr>
        </p:nvGraphicFramePr>
        <p:xfrm>
          <a:off x="457200" y="1752600"/>
          <a:ext cx="8229600" cy="4800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190"/>
          <a:stretch/>
        </p:blipFill>
        <p:spPr>
          <a:xfrm>
            <a:off x="251520" y="260648"/>
            <a:ext cx="1667894" cy="1429172"/>
          </a:xfrm>
          <a:prstGeom prst="round1Rect">
            <a:avLst/>
          </a:prstGeom>
          <a:effectLst>
            <a:softEdge rad="12700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1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02" b="10330"/>
          <a:stretch/>
        </p:blipFill>
        <p:spPr>
          <a:xfrm>
            <a:off x="1547664" y="188640"/>
            <a:ext cx="6349602" cy="6480720"/>
          </a:xfrm>
          <a:prstGeom prst="rect">
            <a:avLst/>
          </a:prstGeom>
          <a:solidFill>
            <a:schemeClr val="tx1"/>
          </a:solidFill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23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686800" cy="1143000"/>
          </a:xfrm>
        </p:spPr>
        <p:txBody>
          <a:bodyPr/>
          <a:lstStyle/>
          <a:p>
            <a:r>
              <a:rPr lang="en-AU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Kerberos Realms</a:t>
            </a:r>
          </a:p>
        </p:txBody>
      </p:sp>
      <p:sp>
        <p:nvSpPr>
          <p:cNvPr id="223235" name="Rectangle 3"/>
          <p:cNvSpPr>
            <a:spLocks noGrp="1" noChangeArrowheads="1"/>
          </p:cNvSpPr>
          <p:nvPr>
            <p:ph idx="1"/>
          </p:nvPr>
        </p:nvSpPr>
        <p:spPr>
          <a:xfrm>
            <a:off x="467544" y="2132856"/>
            <a:ext cx="8229600" cy="4343399"/>
          </a:xfrm>
        </p:spPr>
        <p:txBody>
          <a:bodyPr>
            <a:normAutofit/>
          </a:bodyPr>
          <a:lstStyle/>
          <a:p>
            <a:r>
              <a:rPr lang="en-US" dirty="0"/>
              <a:t>A</a:t>
            </a:r>
            <a:r>
              <a:rPr lang="en-US" dirty="0" smtClean="0"/>
              <a:t> </a:t>
            </a:r>
            <a:r>
              <a:rPr lang="en-US" dirty="0"/>
              <a:t>Kerberos environment consists of:</a:t>
            </a:r>
          </a:p>
          <a:p>
            <a:pPr lvl="1"/>
            <a:r>
              <a:rPr lang="en-US" dirty="0"/>
              <a:t>A</a:t>
            </a:r>
            <a:r>
              <a:rPr lang="en-US" dirty="0" smtClean="0"/>
              <a:t> </a:t>
            </a:r>
            <a:r>
              <a:rPr lang="en-US" dirty="0"/>
              <a:t>Kerberos server</a:t>
            </a:r>
          </a:p>
          <a:p>
            <a:pPr lvl="1"/>
            <a:r>
              <a:rPr lang="en-US" dirty="0"/>
              <a:t>A</a:t>
            </a:r>
            <a:r>
              <a:rPr lang="en-US" dirty="0" smtClean="0"/>
              <a:t> </a:t>
            </a:r>
            <a:r>
              <a:rPr lang="en-US" dirty="0"/>
              <a:t>number of </a:t>
            </a:r>
            <a:r>
              <a:rPr lang="en-US" dirty="0" smtClean="0"/>
              <a:t>clients, all registered with server</a:t>
            </a:r>
          </a:p>
          <a:p>
            <a:pPr lvl="1"/>
            <a:r>
              <a:rPr lang="en-US" dirty="0"/>
              <a:t>A</a:t>
            </a:r>
            <a:r>
              <a:rPr lang="en-US" dirty="0" smtClean="0"/>
              <a:t> number of application </a:t>
            </a:r>
            <a:r>
              <a:rPr lang="en-US" dirty="0"/>
              <a:t>servers, sharing keys with server</a:t>
            </a:r>
          </a:p>
          <a:p>
            <a:r>
              <a:rPr lang="en-US" dirty="0"/>
              <a:t>T</a:t>
            </a:r>
            <a:r>
              <a:rPr lang="en-US" dirty="0" smtClean="0"/>
              <a:t>his </a:t>
            </a:r>
            <a:r>
              <a:rPr lang="en-US" dirty="0"/>
              <a:t>is</a:t>
            </a:r>
            <a:r>
              <a:rPr lang="en-US" dirty="0" smtClean="0"/>
              <a:t> referred to as </a:t>
            </a:r>
            <a:r>
              <a:rPr lang="en-US" dirty="0"/>
              <a:t>a </a:t>
            </a:r>
            <a:r>
              <a:rPr lang="en-US" dirty="0" smtClean="0"/>
              <a:t>realm</a:t>
            </a:r>
          </a:p>
          <a:p>
            <a:pPr lvl="1"/>
            <a:r>
              <a:rPr lang="en-US" dirty="0"/>
              <a:t>N</a:t>
            </a:r>
            <a:r>
              <a:rPr lang="en-US" dirty="0" smtClean="0"/>
              <a:t>etworks of clients and servers under different administrative organizations generally constitute different realms</a:t>
            </a:r>
          </a:p>
          <a:p>
            <a:r>
              <a:rPr lang="en-US" dirty="0"/>
              <a:t>I</a:t>
            </a:r>
            <a:r>
              <a:rPr lang="en-US" dirty="0" smtClean="0"/>
              <a:t>f </a:t>
            </a:r>
            <a:r>
              <a:rPr lang="en-US" dirty="0"/>
              <a:t>multiple </a:t>
            </a:r>
            <a:r>
              <a:rPr lang="en-US" dirty="0" smtClean="0"/>
              <a:t>realms:</a:t>
            </a:r>
          </a:p>
          <a:p>
            <a:pPr lvl="1"/>
            <a:r>
              <a:rPr lang="en-US" dirty="0"/>
              <a:t>T</a:t>
            </a:r>
            <a:r>
              <a:rPr lang="en-US" dirty="0" smtClean="0"/>
              <a:t>heir </a:t>
            </a:r>
            <a:r>
              <a:rPr lang="en-US" dirty="0"/>
              <a:t>Kerberos servers must share</a:t>
            </a:r>
            <a:r>
              <a:rPr lang="en-US" dirty="0" smtClean="0"/>
              <a:t> a secret key </a:t>
            </a:r>
            <a:r>
              <a:rPr lang="en-US" dirty="0"/>
              <a:t>and</a:t>
            </a:r>
            <a:r>
              <a:rPr lang="en-US" dirty="0" smtClean="0"/>
              <a:t> trust the Kerberos server in the other realm to authenticate its users</a:t>
            </a:r>
          </a:p>
          <a:p>
            <a:pPr lvl="1"/>
            <a:r>
              <a:rPr lang="en-US" dirty="0"/>
              <a:t>P</a:t>
            </a:r>
            <a:r>
              <a:rPr lang="en-US" dirty="0" smtClean="0"/>
              <a:t>articipating servers in the second realm must also be willing to trust the Kerberos server in the first realm</a:t>
            </a:r>
            <a:endParaRPr lang="en-AU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alphaModFix amt="78000"/>
          </a:blip>
          <a:stretch>
            <a:fillRect/>
          </a:stretch>
        </p:blipFill>
        <p:spPr>
          <a:xfrm>
            <a:off x="7162800" y="990600"/>
            <a:ext cx="1536700" cy="15367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190"/>
          <a:stretch/>
        </p:blipFill>
        <p:spPr>
          <a:xfrm>
            <a:off x="251520" y="332656"/>
            <a:ext cx="1667894" cy="1429172"/>
          </a:xfrm>
          <a:prstGeom prst="round1Rect">
            <a:avLst/>
          </a:prstGeom>
          <a:effectLst>
            <a:softEdge rad="12700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2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86" b="4158"/>
          <a:stretch/>
        </p:blipFill>
        <p:spPr>
          <a:xfrm>
            <a:off x="1835696" y="113212"/>
            <a:ext cx="5521746" cy="6628156"/>
          </a:xfrm>
          <a:prstGeom prst="rect">
            <a:avLst/>
          </a:prstGeom>
          <a:solidFill>
            <a:schemeClr val="tx1"/>
          </a:solidFill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3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Kerberos </a:t>
            </a:r>
            <a:r>
              <a:rPr lang="en-AU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Versions 4 and </a:t>
            </a:r>
            <a:r>
              <a:rPr lang="en-AU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5</a:t>
            </a:r>
          </a:p>
        </p:txBody>
      </p:sp>
      <p:sp>
        <p:nvSpPr>
          <p:cNvPr id="22733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905000"/>
            <a:ext cx="8229600" cy="4953000"/>
          </a:xfrm>
        </p:spPr>
        <p:txBody>
          <a:bodyPr>
            <a:normAutofit/>
          </a:bodyPr>
          <a:lstStyle/>
          <a:p>
            <a:pPr>
              <a:buClr>
                <a:schemeClr val="accent6">
                  <a:lumMod val="60000"/>
                  <a:lumOff val="40000"/>
                </a:schemeClr>
              </a:buClr>
            </a:pPr>
            <a:r>
              <a:rPr lang="en-US" sz="3200" dirty="0"/>
              <a:t>Kerberos v4 is most widely used version</a:t>
            </a:r>
            <a:endParaRPr lang="en-US" sz="3200" dirty="0" smtClean="0"/>
          </a:p>
          <a:p>
            <a:pPr>
              <a:buClr>
                <a:schemeClr val="accent6">
                  <a:lumMod val="60000"/>
                  <a:lumOff val="40000"/>
                </a:schemeClr>
              </a:buClr>
            </a:pPr>
            <a:r>
              <a:rPr lang="en-US" sz="3200" dirty="0"/>
              <a:t>I</a:t>
            </a:r>
            <a:r>
              <a:rPr lang="en-US" sz="3200" dirty="0" smtClean="0"/>
              <a:t>mprovements found in version 5:</a:t>
            </a:r>
          </a:p>
          <a:p>
            <a:pPr lvl="1"/>
            <a:r>
              <a:rPr lang="en-US" sz="2000" dirty="0"/>
              <a:t>A</a:t>
            </a:r>
            <a:r>
              <a:rPr lang="en-US" sz="2000" dirty="0" smtClean="0"/>
              <a:t>n encrypted message is tagged with an encryption algorithm identifier</a:t>
            </a:r>
          </a:p>
          <a:p>
            <a:pPr lvl="2"/>
            <a:r>
              <a:rPr lang="en-US" sz="2000" dirty="0"/>
              <a:t>T</a:t>
            </a:r>
            <a:r>
              <a:rPr lang="en-US" sz="2000" dirty="0" smtClean="0"/>
              <a:t>his enables users to configure Kerberos to use an algorithm other than DES</a:t>
            </a:r>
          </a:p>
          <a:p>
            <a:pPr lvl="1"/>
            <a:r>
              <a:rPr lang="en-US" sz="2000" dirty="0"/>
              <a:t>S</a:t>
            </a:r>
            <a:r>
              <a:rPr lang="en-US" sz="2000" dirty="0" smtClean="0"/>
              <a:t>upports authentication forwarding</a:t>
            </a:r>
          </a:p>
          <a:p>
            <a:pPr lvl="2"/>
            <a:r>
              <a:rPr lang="en-US" sz="2000" dirty="0"/>
              <a:t>E</a:t>
            </a:r>
            <a:r>
              <a:rPr lang="en-US" sz="2000" dirty="0" smtClean="0"/>
              <a:t>nables a client to access a server and have that server access another server on behalf of the client </a:t>
            </a:r>
          </a:p>
          <a:p>
            <a:pPr lvl="2"/>
            <a:r>
              <a:rPr lang="en-US" sz="2000" dirty="0"/>
              <a:t>S</a:t>
            </a:r>
            <a:r>
              <a:rPr lang="en-US" sz="2000" dirty="0" smtClean="0"/>
              <a:t>upports a method for interrealm authentication that requires fewer secure key exchanges than in version 4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074" name="Rectangle 2"/>
          <p:cNvSpPr>
            <a:spLocks noGrp="1" noChangeArrowheads="1"/>
          </p:cNvSpPr>
          <p:nvPr>
            <p:ph type="title"/>
          </p:nvPr>
        </p:nvSpPr>
        <p:spPr>
          <a:xfrm>
            <a:off x="467544" y="188640"/>
            <a:ext cx="8229600" cy="1600200"/>
          </a:xfrm>
        </p:spPr>
        <p:txBody>
          <a:bodyPr/>
          <a:lstStyle/>
          <a:p>
            <a:r>
              <a:rPr lang="en-AU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Kerberos Performance Issues</a:t>
            </a:r>
            <a:endParaRPr lang="en-US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49029378"/>
              </p:ext>
            </p:extLst>
          </p:nvPr>
        </p:nvGraphicFramePr>
        <p:xfrm>
          <a:off x="323528" y="2060848"/>
          <a:ext cx="8373616" cy="46085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xecutive">
  <a:themeElements>
    <a:clrScheme name="Civic">
      <a:dk1>
        <a:sysClr val="windowText" lastClr="000000"/>
      </a:dk1>
      <a:lt1>
        <a:sysClr val="window" lastClr="FFFFFF"/>
      </a:lt1>
      <a:dk2>
        <a:srgbClr val="646B86"/>
      </a:dk2>
      <a:lt2>
        <a:srgbClr val="C5D1D7"/>
      </a:lt2>
      <a:accent1>
        <a:srgbClr val="D16349"/>
      </a:accent1>
      <a:accent2>
        <a:srgbClr val="CCB400"/>
      </a:accent2>
      <a:accent3>
        <a:srgbClr val="8CADAE"/>
      </a:accent3>
      <a:accent4>
        <a:srgbClr val="8C7B70"/>
      </a:accent4>
      <a:accent5>
        <a:srgbClr val="8FB08C"/>
      </a:accent5>
      <a:accent6>
        <a:srgbClr val="D19049"/>
      </a:accent6>
      <a:hlink>
        <a:srgbClr val="00A3D6"/>
      </a:hlink>
      <a:folHlink>
        <a:srgbClr val="694F07"/>
      </a:folHlink>
    </a:clrScheme>
    <a:fontScheme name="Executive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Executiv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50000">
              <a:schemeClr val="phClr">
                <a:tint val="80000"/>
                <a:satMod val="250000"/>
              </a:schemeClr>
            </a:gs>
            <a:gs pos="76000">
              <a:schemeClr val="phClr">
                <a:tint val="90000"/>
                <a:shade val="90000"/>
                <a:satMod val="200000"/>
              </a:schemeClr>
            </a:gs>
            <a:gs pos="92000">
              <a:schemeClr val="phClr">
                <a:tint val="90000"/>
                <a:shade val="70000"/>
                <a:satMod val="250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2717</TotalTime>
  <Words>5384</Words>
  <Application>Microsoft Office PowerPoint</Application>
  <PresentationFormat>Presentación en pantalla (4:3)</PresentationFormat>
  <Paragraphs>472</Paragraphs>
  <Slides>16</Slides>
  <Notes>16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16</vt:i4>
      </vt:variant>
    </vt:vector>
  </HeadingPairs>
  <TitlesOfParts>
    <vt:vector size="23" baseType="lpstr">
      <vt:lpstr>MS PGothic</vt:lpstr>
      <vt:lpstr>Arial</vt:lpstr>
      <vt:lpstr>Century Gothic</vt:lpstr>
      <vt:lpstr>Courier New</vt:lpstr>
      <vt:lpstr>Palatino Linotype</vt:lpstr>
      <vt:lpstr>Times New Roman</vt:lpstr>
      <vt:lpstr>Executive</vt:lpstr>
      <vt:lpstr>Presentación de PowerPoint</vt:lpstr>
      <vt:lpstr>Chapter 23</vt:lpstr>
      <vt:lpstr>Kerberos Overview</vt:lpstr>
      <vt:lpstr>Kerberos Protocol</vt:lpstr>
      <vt:lpstr>Presentación de PowerPoint</vt:lpstr>
      <vt:lpstr>Kerberos Realms</vt:lpstr>
      <vt:lpstr>Presentación de PowerPoint</vt:lpstr>
      <vt:lpstr>Kerberos Versions 4 and 5</vt:lpstr>
      <vt:lpstr>Kerberos Performance Issues</vt:lpstr>
      <vt:lpstr>Certificate Authority (CA)</vt:lpstr>
      <vt:lpstr>X.509</vt:lpstr>
      <vt:lpstr>A number of specialized variants also exist, distinguished by particular element values or the presence of certain extensions:</vt:lpstr>
      <vt:lpstr>Presentación de PowerPoint</vt:lpstr>
      <vt:lpstr>Public-Key Infrastructure (PKI)</vt:lpstr>
      <vt:lpstr>Presentación de PowerPoint</vt:lpstr>
      <vt:lpstr>Summary</vt:lpstr>
    </vt:vector>
  </TitlesOfParts>
  <Manager/>
  <Company>Computer Science, UNSW@ADFA</Company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Security: Principles and Practice, 1/e</dc:title>
  <dc:subject>Chapter 22 Lecture Overheads</dc:subject>
  <dc:creator>Dr Lawrie Brown</dc:creator>
  <cp:keywords/>
  <dc:description/>
  <cp:lastModifiedBy>Fabian Ponce</cp:lastModifiedBy>
  <cp:revision>78</cp:revision>
  <cp:lastPrinted>2007-07-13T01:03:27Z</cp:lastPrinted>
  <dcterms:created xsi:type="dcterms:W3CDTF">2012-04-30T02:08:26Z</dcterms:created>
  <dcterms:modified xsi:type="dcterms:W3CDTF">2016-10-30T14:08:10Z</dcterms:modified>
  <cp:category/>
</cp:coreProperties>
</file>